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2" r:id="rId5"/>
    <p:sldId id="261" r:id="rId6"/>
    <p:sldId id="263" r:id="rId7"/>
    <p:sldId id="264" r:id="rId8"/>
    <p:sldId id="265" r:id="rId9"/>
    <p:sldId id="266" r:id="rId10"/>
    <p:sldId id="267" r:id="rId11"/>
    <p:sldId id="268" r:id="rId12"/>
    <p:sldId id="269" r:id="rId13"/>
    <p:sldId id="260" r:id="rId14"/>
    <p:sldId id="270" r:id="rId15"/>
    <p:sldId id="271" r:id="rId16"/>
    <p:sldId id="272" r:id="rId17"/>
    <p:sldId id="273" r:id="rId18"/>
    <p:sldId id="274" r:id="rId19"/>
    <p:sldId id="275" r:id="rId20"/>
    <p:sldId id="276" r:id="rId21"/>
    <p:sldId id="277" r:id="rId22"/>
    <p:sldId id="278" r:id="rId23"/>
    <p:sldId id="279" r:id="rId24"/>
    <p:sldId id="280"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5" autoAdjust="0"/>
    <p:restoredTop sz="78638"/>
  </p:normalViewPr>
  <p:slideViewPr>
    <p:cSldViewPr snapToGrid="0">
      <p:cViewPr varScale="1">
        <p:scale>
          <a:sx n="46" d="100"/>
          <a:sy n="46" d="100"/>
        </p:scale>
        <p:origin x="13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9A384-FC9F-433D-B7AE-F5F1B5005FE5}" type="datetimeFigureOut">
              <a:rPr lang="en-AU" smtClean="0"/>
              <a:t>27/04/2024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49CE0-5A96-4C86-8B9D-98783726038C}" type="slidenum">
              <a:rPr lang="en-AU" smtClean="0"/>
              <a:t>‹#›</a:t>
            </a:fld>
            <a:endParaRPr lang="en-AU"/>
          </a:p>
        </p:txBody>
      </p:sp>
    </p:spTree>
    <p:extLst>
      <p:ext uri="{BB962C8B-B14F-4D97-AF65-F5344CB8AC3E}">
        <p14:creationId xmlns:p14="http://schemas.microsoft.com/office/powerpoint/2010/main" val="3064741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Image Description:</a:t>
            </a:r>
          </a:p>
          <a:p>
            <a:r>
              <a:rPr lang="en-US" altLang="en-US" dirty="0"/>
              <a:t>Rich deposit of copper ore</a:t>
            </a:r>
          </a:p>
          <a:p>
            <a:r>
              <a:rPr lang="en-US" altLang="en-US" b="1" dirty="0"/>
              <a:t>Teaching Tip</a:t>
            </a:r>
            <a:r>
              <a:rPr lang="en-US" altLang="en-US" dirty="0"/>
              <a:t>: Background: Copper is a valuable mineral and metal especially useful in the delivery of electricity and water. It has a number of properties:</a:t>
            </a:r>
          </a:p>
          <a:p>
            <a:pPr>
              <a:buFontTx/>
              <a:buChar char="•"/>
            </a:pPr>
            <a:r>
              <a:rPr lang="en-AU" altLang="en-US" dirty="0"/>
              <a:t>Copper is deep pink-brown and is the only metal other than gold, to have a distinctive colour. </a:t>
            </a:r>
          </a:p>
          <a:p>
            <a:pPr>
              <a:buFontTx/>
              <a:buChar char="•"/>
            </a:pPr>
            <a:r>
              <a:rPr lang="en-AU" altLang="en-US" dirty="0"/>
              <a:t>Copper is an excellent conductor of heat and electricity (second only to silver). </a:t>
            </a:r>
          </a:p>
          <a:p>
            <a:pPr>
              <a:buFontTx/>
              <a:buChar char="•"/>
            </a:pPr>
            <a:r>
              <a:rPr lang="en-AU" altLang="en-US" dirty="0"/>
              <a:t>Copper is soft but tough. </a:t>
            </a:r>
          </a:p>
          <a:p>
            <a:pPr>
              <a:buFontTx/>
              <a:buChar char="•"/>
            </a:pPr>
            <a:r>
              <a:rPr lang="en-AU" altLang="en-US" dirty="0"/>
              <a:t>Copper is quite rare. </a:t>
            </a:r>
          </a:p>
          <a:p>
            <a:pPr>
              <a:buFontTx/>
              <a:buChar char="•"/>
            </a:pPr>
            <a:r>
              <a:rPr lang="en-AU" altLang="en-US" dirty="0"/>
              <a:t>Copper is malleable and ductile (can be beaten and drawn into a wire) </a:t>
            </a:r>
          </a:p>
          <a:p>
            <a:pPr>
              <a:buFontTx/>
              <a:buChar char="•"/>
            </a:pPr>
            <a:r>
              <a:rPr lang="en-AU" altLang="en-US" dirty="0"/>
              <a:t>Copper has the symbol Cu (from the Roman word Cuprum - their word for the island of Cyprus, famous for its copper mines). </a:t>
            </a:r>
          </a:p>
          <a:p>
            <a:pPr>
              <a:buFontTx/>
              <a:buChar char="•"/>
            </a:pPr>
            <a:r>
              <a:rPr lang="en-AU" altLang="en-US" dirty="0"/>
              <a:t>Copper can be alloyed (mixed) with many other metals. </a:t>
            </a:r>
          </a:p>
          <a:p>
            <a:r>
              <a:rPr lang="en-AU" altLang="en-US" dirty="0"/>
              <a:t>Source: rock files http://</a:t>
            </a:r>
            <a:r>
              <a:rPr lang="en-AU" altLang="en-US" dirty="0" err="1"/>
              <a:t>www.australianminesatlas.gov.au</a:t>
            </a:r>
            <a:r>
              <a:rPr lang="en-AU" altLang="en-US" dirty="0"/>
              <a:t>/education/</a:t>
            </a:r>
            <a:r>
              <a:rPr lang="en-AU" altLang="en-US" dirty="0" err="1"/>
              <a:t>rock_files</a:t>
            </a:r>
            <a:r>
              <a:rPr lang="en-AU" altLang="en-US" dirty="0"/>
              <a:t>/</a:t>
            </a:r>
            <a:r>
              <a:rPr lang="en-AU" altLang="en-US" dirty="0" err="1"/>
              <a:t>copper.jsp</a:t>
            </a:r>
            <a:r>
              <a:rPr lang="en-AU" altLang="en-US" dirty="0"/>
              <a:t> </a:t>
            </a: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a:t>
            </a:fld>
            <a:endParaRPr lang="en-AU"/>
          </a:p>
        </p:txBody>
      </p:sp>
    </p:spTree>
    <p:extLst>
      <p:ext uri="{BB962C8B-B14F-4D97-AF65-F5344CB8AC3E}">
        <p14:creationId xmlns:p14="http://schemas.microsoft.com/office/powerpoint/2010/main" val="3928465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defRPr/>
            </a:pPr>
            <a:r>
              <a:rPr lang="en-US" b="1" dirty="0"/>
              <a:t>Image Description</a:t>
            </a:r>
            <a:r>
              <a:rPr lang="en-US" dirty="0"/>
              <a:t>: </a:t>
            </a:r>
          </a:p>
          <a:p>
            <a:pPr eaLnBrk="1" hangingPunct="1">
              <a:spcBef>
                <a:spcPct val="0"/>
              </a:spcBef>
              <a:defRPr/>
            </a:pPr>
            <a:r>
              <a:rPr lang="en-US" dirty="0"/>
              <a:t>Uses of copper</a:t>
            </a:r>
          </a:p>
          <a:p>
            <a:pPr>
              <a:defRPr/>
            </a:pPr>
            <a:r>
              <a:rPr lang="en-US" b="1" dirty="0"/>
              <a:t>Teaching Tip</a:t>
            </a:r>
            <a:r>
              <a:rPr lang="en-US" dirty="0"/>
              <a:t>: Background: Copper uses</a:t>
            </a:r>
          </a:p>
          <a:p>
            <a:pPr>
              <a:defRPr/>
            </a:pPr>
            <a:r>
              <a:rPr lang="en-AU" dirty="0"/>
              <a:t>Electricity and Communication</a:t>
            </a:r>
          </a:p>
          <a:p>
            <a:pPr>
              <a:defRPr/>
            </a:pPr>
            <a:r>
              <a:rPr lang="en-AU" dirty="0"/>
              <a:t>As copper is ductile and a great conductor, its main use is in electric generators, household/car electrical wiring, and the wires in appliances, computers, lights, motors, telephone cables, radios and TV sets.</a:t>
            </a:r>
          </a:p>
          <a:p>
            <a:pPr>
              <a:defRPr/>
            </a:pPr>
            <a:r>
              <a:rPr lang="en-AU" dirty="0"/>
              <a:t>Coins</a:t>
            </a:r>
          </a:p>
          <a:p>
            <a:pPr>
              <a:defRPr/>
            </a:pPr>
            <a:r>
              <a:rPr lang="en-AU" dirty="0"/>
              <a:t>The alloy 'cupronickel', a mixture of 75% copper and 25% nickel, is used for making 'silver' coins such as our 5, 10, 20 and 50 cent pieces. Our $1 and $2 coins are 92% copper, mixed with aluminium and nickel.</a:t>
            </a:r>
          </a:p>
          <a:p>
            <a:pPr>
              <a:defRPr/>
            </a:pPr>
            <a:r>
              <a:rPr lang="en-AU" dirty="0"/>
              <a:t>Pipes</a:t>
            </a:r>
          </a:p>
          <a:p>
            <a:pPr>
              <a:defRPr/>
            </a:pPr>
            <a:r>
              <a:rPr lang="en-AU" dirty="0"/>
              <a:t>As copper does not rust easily, and can be easily joined, it is useful for making water pipes (and hydraulic systems). The use of copper in water pipes dates back to the ancient Egyptians and Romans.</a:t>
            </a:r>
          </a:p>
          <a:p>
            <a:pPr>
              <a:defRPr/>
            </a:pPr>
            <a:r>
              <a:rPr lang="en-AU" dirty="0"/>
              <a:t>Heat Conducting</a:t>
            </a:r>
          </a:p>
          <a:p>
            <a:pPr>
              <a:defRPr/>
            </a:pPr>
            <a:r>
              <a:rPr lang="en-AU" dirty="0"/>
              <a:t>Copper's ability to conduct heat means it is used for car radiators, air conditioners, home heating systems, and boilers to produce steam. It is also ideal for the base of cooking pots.</a:t>
            </a:r>
          </a:p>
          <a:p>
            <a:pPr>
              <a:defRPr/>
            </a:pPr>
            <a:r>
              <a:rPr lang="en-AU" dirty="0"/>
              <a:t>Fungicides and Insecticides</a:t>
            </a:r>
          </a:p>
          <a:p>
            <a:pPr>
              <a:defRPr/>
            </a:pPr>
            <a:r>
              <a:rPr lang="en-AU" dirty="0"/>
              <a:t>Copper sulphate is used to kill algal blooms in water reservoirs, to protect timber, to stop plant roots from blocking rains and sewerage systems, and to kill insects.</a:t>
            </a:r>
          </a:p>
          <a:p>
            <a:pPr>
              <a:defRPr/>
            </a:pPr>
            <a:r>
              <a:rPr lang="en-AU" dirty="0"/>
              <a:t>Fertilisers</a:t>
            </a:r>
          </a:p>
          <a:p>
            <a:pPr>
              <a:defRPr/>
            </a:pPr>
            <a:r>
              <a:rPr lang="en-AU" dirty="0"/>
              <a:t>Copper production was boosted in the 1950s and 1960s by the need for copper-based fertilisers to aid crop growth in previously unproductive land.</a:t>
            </a:r>
          </a:p>
          <a:p>
            <a:pPr>
              <a:defRPr/>
            </a:pPr>
            <a:r>
              <a:rPr lang="en-AU" dirty="0"/>
              <a:t>Bronze</a:t>
            </a:r>
          </a:p>
          <a:p>
            <a:pPr>
              <a:defRPr/>
            </a:pPr>
            <a:r>
              <a:rPr lang="en-AU" dirty="0"/>
              <a:t>Bronze (90% copper, 10% tin) is used for statues, and bearings in car engines and heavy machinery.</a:t>
            </a:r>
          </a:p>
          <a:p>
            <a:pPr>
              <a:defRPr/>
            </a:pPr>
            <a:r>
              <a:rPr lang="en-AU" dirty="0"/>
              <a:t>Brass</a:t>
            </a:r>
          </a:p>
          <a:p>
            <a:pPr>
              <a:defRPr/>
            </a:pPr>
            <a:r>
              <a:rPr lang="en-AU" dirty="0"/>
              <a:t>Brass (70% copper, 30% zinc) is particularly rust-resistant and so is used to make the hulls of sailing boats and other marine hardware. Many musical instruments are made from brass. Also decorative pieces, from light fittings to taps, and instruments for astronomy, surveying, navigation and other scientific purposes.</a:t>
            </a:r>
          </a:p>
          <a:p>
            <a:pPr>
              <a:defRPr/>
            </a:pPr>
            <a:r>
              <a:rPr lang="en-AU" b="1" dirty="0"/>
              <a:t>Source: </a:t>
            </a:r>
            <a:r>
              <a:rPr lang="en-AU" sz="1050" dirty="0"/>
              <a:t>http://</a:t>
            </a:r>
            <a:r>
              <a:rPr lang="en-AU" sz="1050" dirty="0" err="1"/>
              <a:t>www.australianminesatlas.gov.au</a:t>
            </a:r>
            <a:r>
              <a:rPr lang="en-AU" sz="1050" dirty="0"/>
              <a:t>/education/</a:t>
            </a:r>
            <a:r>
              <a:rPr lang="en-AU" sz="1050" dirty="0" err="1"/>
              <a:t>rock_files</a:t>
            </a:r>
            <a:r>
              <a:rPr lang="en-AU" sz="1050" dirty="0"/>
              <a:t>/</a:t>
            </a:r>
            <a:r>
              <a:rPr lang="en-AU" sz="1050" dirty="0" err="1"/>
              <a:t>copper.jsp</a:t>
            </a:r>
            <a:endParaRPr lang="en-AU" sz="1050"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3</a:t>
            </a:fld>
            <a:endParaRPr lang="en-AU"/>
          </a:p>
        </p:txBody>
      </p:sp>
    </p:spTree>
    <p:extLst>
      <p:ext uri="{BB962C8B-B14F-4D97-AF65-F5344CB8AC3E}">
        <p14:creationId xmlns:p14="http://schemas.microsoft.com/office/powerpoint/2010/main" val="1111214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 </a:t>
            </a:r>
          </a:p>
          <a:p>
            <a:pPr eaLnBrk="1" hangingPunct="1">
              <a:spcBef>
                <a:spcPct val="0"/>
              </a:spcBef>
            </a:pPr>
            <a:r>
              <a:rPr lang="en-US" altLang="en-US" dirty="0"/>
              <a:t>Mt Isa </a:t>
            </a:r>
            <a:r>
              <a:rPr lang="en-AU" altLang="en-US" dirty="0"/>
              <a:t>image courtesy of Xstrata Copper</a:t>
            </a:r>
            <a:endParaRPr lang="en-US" altLang="en-US" dirty="0"/>
          </a:p>
          <a:p>
            <a:pPr eaLnBrk="1" hangingPunct="1">
              <a:spcBef>
                <a:spcPct val="0"/>
              </a:spcBef>
            </a:pPr>
            <a:r>
              <a:rPr lang="en-US" altLang="en-US" b="1" dirty="0"/>
              <a:t>Teaching Tip</a:t>
            </a:r>
            <a:r>
              <a:rPr lang="en-US" altLang="en-US" dirty="0"/>
              <a:t>: Background: Copper can be mined by both underground and open-cut mining methods. </a:t>
            </a:r>
          </a:p>
          <a:p>
            <a:pPr eaLnBrk="1" hangingPunct="1">
              <a:spcBef>
                <a:spcPct val="0"/>
              </a:spcBef>
            </a:pPr>
            <a:r>
              <a:rPr lang="en-US" altLang="en-US" dirty="0"/>
              <a:t>Mt Isa is a major Australian mining town located in the north west of Queensland where copper, lead and zinc is mined in mainly underground mine operations. </a:t>
            </a: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4</a:t>
            </a:fld>
            <a:endParaRPr lang="en-AU"/>
          </a:p>
        </p:txBody>
      </p:sp>
    </p:spTree>
    <p:extLst>
      <p:ext uri="{BB962C8B-B14F-4D97-AF65-F5344CB8AC3E}">
        <p14:creationId xmlns:p14="http://schemas.microsoft.com/office/powerpoint/2010/main" val="222361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p>
          <a:p>
            <a:pPr eaLnBrk="1" hangingPunct="1">
              <a:spcBef>
                <a:spcPct val="0"/>
              </a:spcBef>
            </a:pPr>
            <a:r>
              <a:rPr lang="en-AU" altLang="en-US" dirty="0"/>
              <a:t>Ernest Henry Mine Cloncurry Queensland image courtesy of Xstrata Copper</a:t>
            </a:r>
          </a:p>
          <a:p>
            <a:pPr eaLnBrk="1" hangingPunct="1">
              <a:spcBef>
                <a:spcPct val="0"/>
              </a:spcBef>
            </a:pPr>
            <a:r>
              <a:rPr lang="en-AU" altLang="en-US" b="1" dirty="0"/>
              <a:t>Teaching Tip</a:t>
            </a:r>
            <a:r>
              <a:rPr lang="en-AU" altLang="en-US" dirty="0"/>
              <a:t>: For more background on open-cut mining see fact sheet on </a:t>
            </a:r>
            <a:r>
              <a:rPr lang="en-AU" altLang="en-US" dirty="0" err="1"/>
              <a:t>www.oresomeresources.com</a:t>
            </a:r>
            <a:endParaRPr lang="en-US" altLang="en-US" dirty="0"/>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5</a:t>
            </a:fld>
            <a:endParaRPr lang="en-AU"/>
          </a:p>
        </p:txBody>
      </p:sp>
    </p:spTree>
    <p:extLst>
      <p:ext uri="{BB962C8B-B14F-4D97-AF65-F5344CB8AC3E}">
        <p14:creationId xmlns:p14="http://schemas.microsoft.com/office/powerpoint/2010/main" val="632307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p>
          <a:p>
            <a:pPr eaLnBrk="1" hangingPunct="1">
              <a:spcBef>
                <a:spcPct val="0"/>
              </a:spcBef>
            </a:pPr>
            <a:r>
              <a:rPr lang="en-US" altLang="en-US" dirty="0"/>
              <a:t>Map of north west Queensland</a:t>
            </a:r>
          </a:p>
          <a:p>
            <a:pPr eaLnBrk="1" hangingPunct="1">
              <a:spcBef>
                <a:spcPct val="0"/>
              </a:spcBef>
            </a:pPr>
            <a:endParaRPr lang="en-US" altLang="en-US" dirty="0"/>
          </a:p>
          <a:p>
            <a:pPr eaLnBrk="1" hangingPunct="1">
              <a:spcBef>
                <a:spcPct val="0"/>
              </a:spcBef>
            </a:pPr>
            <a:r>
              <a:rPr lang="en-US" altLang="en-US" b="1" dirty="0"/>
              <a:t>Teaching Tip</a:t>
            </a:r>
            <a:r>
              <a:rPr lang="en-US" altLang="en-US" dirty="0"/>
              <a:t>:</a:t>
            </a:r>
          </a:p>
          <a:p>
            <a:pPr eaLnBrk="1" hangingPunct="1">
              <a:spcBef>
                <a:spcPct val="0"/>
              </a:spcBef>
            </a:pPr>
            <a:r>
              <a:rPr lang="en-US" altLang="en-US" dirty="0"/>
              <a:t>Encourage students to think about where copper is located in relation to major towns and ports and the challenges faced in discovering the deposits and difficulties in transporting the product out.</a:t>
            </a:r>
          </a:p>
          <a:p>
            <a:pPr eaLnBrk="1" hangingPunct="1">
              <a:spcBef>
                <a:spcPct val="0"/>
              </a:spcBef>
            </a:pPr>
            <a:endParaRPr lang="en-US" altLang="en-US" dirty="0"/>
          </a:p>
          <a:p>
            <a:pPr eaLnBrk="1" hangingPunct="1">
              <a:spcBef>
                <a:spcPct val="0"/>
              </a:spcBef>
            </a:pPr>
            <a:r>
              <a:rPr lang="en-US" altLang="en-US" dirty="0"/>
              <a:t>See </a:t>
            </a:r>
            <a:r>
              <a:rPr lang="en-US" altLang="en-US" dirty="0" err="1"/>
              <a:t>Oresome</a:t>
            </a:r>
            <a:r>
              <a:rPr lang="en-US" altLang="en-US" dirty="0"/>
              <a:t> Resources Google Map ‘Operating Queensland Mines’</a:t>
            </a:r>
          </a:p>
          <a:p>
            <a:pPr eaLnBrk="1" hangingPunct="1">
              <a:spcBef>
                <a:spcPct val="0"/>
              </a:spcBef>
            </a:pP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6</a:t>
            </a:fld>
            <a:endParaRPr lang="en-AU"/>
          </a:p>
        </p:txBody>
      </p:sp>
    </p:spTree>
    <p:extLst>
      <p:ext uri="{BB962C8B-B14F-4D97-AF65-F5344CB8AC3E}">
        <p14:creationId xmlns:p14="http://schemas.microsoft.com/office/powerpoint/2010/main" val="1888807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pPr eaLnBrk="1" hangingPunct="1">
              <a:spcBef>
                <a:spcPct val="0"/>
              </a:spcBef>
            </a:pPr>
            <a:r>
              <a:rPr lang="en-US" altLang="en-US" dirty="0"/>
              <a:t>Remote controlled bogger and structure at Mt Isa</a:t>
            </a:r>
          </a:p>
          <a:p>
            <a:pPr eaLnBrk="1" hangingPunct="1">
              <a:spcBef>
                <a:spcPct val="0"/>
              </a:spcBef>
            </a:pPr>
            <a:r>
              <a:rPr lang="en-US" altLang="en-US" b="1" dirty="0"/>
              <a:t>Teaching Tips</a:t>
            </a:r>
            <a:r>
              <a:rPr lang="en-US" altLang="en-US" dirty="0"/>
              <a:t>:</a:t>
            </a:r>
          </a:p>
          <a:p>
            <a:pPr eaLnBrk="1" hangingPunct="1">
              <a:spcBef>
                <a:spcPct val="0"/>
              </a:spcBef>
            </a:pPr>
            <a:r>
              <a:rPr lang="en-US" altLang="en-US" dirty="0"/>
              <a:t>Background: Underground t</a:t>
            </a:r>
            <a:r>
              <a:rPr lang="en-AU" altLang="en-US" dirty="0"/>
              <a:t>he copper ore is drilled and charged with explosives which are detonated to break the ore from draw points at the bottom of the stope. The large chunks of copper ore are crushed in crushers, usually located underground, to a finer size usually about 150mm.</a:t>
            </a:r>
            <a:endParaRPr lang="en-GB" altLang="en-US" dirty="0"/>
          </a:p>
          <a:p>
            <a:pPr eaLnBrk="1" hangingPunct="1">
              <a:spcBef>
                <a:spcPct val="0"/>
              </a:spcBef>
            </a:pPr>
            <a:r>
              <a:rPr lang="en-AU" altLang="en-US" dirty="0"/>
              <a:t>The ore is hauled in 35 t trucks to the surface using the decline system or placed in skips which are then raised to the surface.</a:t>
            </a:r>
            <a:endParaRPr lang="en-GB" altLang="en-US" dirty="0"/>
          </a:p>
          <a:p>
            <a:r>
              <a:rPr lang="en-AU" altLang="en-US" dirty="0"/>
              <a:t> </a:t>
            </a:r>
            <a:endParaRPr lang="en-GB" altLang="en-US" dirty="0"/>
          </a:p>
          <a:p>
            <a:pPr eaLnBrk="1" hangingPunct="1">
              <a:spcBef>
                <a:spcPct val="0"/>
              </a:spcBef>
            </a:pPr>
            <a:endParaRPr lang="en-US" altLang="en-US" dirty="0"/>
          </a:p>
          <a:p>
            <a:pPr eaLnBrk="1" hangingPunct="1">
              <a:spcBef>
                <a:spcPct val="0"/>
              </a:spcBef>
            </a:pPr>
            <a:r>
              <a:rPr lang="en-US" altLang="en-US" dirty="0"/>
              <a:t>The hazards/problems of mining could be discussed briefly here. Most students will be familiar with some of the problems of underground mining e.g.</a:t>
            </a:r>
          </a:p>
          <a:p>
            <a:pPr eaLnBrk="1" hangingPunct="1">
              <a:spcBef>
                <a:spcPct val="0"/>
              </a:spcBef>
              <a:buFontTx/>
              <a:buChar char="•"/>
            </a:pPr>
            <a:r>
              <a:rPr lang="en-US" altLang="en-US" dirty="0"/>
              <a:t>underground mines can be very hot in excess of 60 degrees C. Significant cooling equipment is required to keep the underground mine at a comfortable working level</a:t>
            </a: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7</a:t>
            </a:fld>
            <a:endParaRPr lang="en-AU"/>
          </a:p>
        </p:txBody>
      </p:sp>
    </p:spTree>
    <p:extLst>
      <p:ext uri="{BB962C8B-B14F-4D97-AF65-F5344CB8AC3E}">
        <p14:creationId xmlns:p14="http://schemas.microsoft.com/office/powerpoint/2010/main" val="3762291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r>
              <a:rPr lang="en-AU" altLang="en-US" b="1" dirty="0"/>
              <a:t>Milling</a:t>
            </a:r>
            <a:endParaRPr lang="en-GB" altLang="en-US" dirty="0"/>
          </a:p>
          <a:p>
            <a:r>
              <a:rPr lang="en-AU" altLang="en-US" dirty="0"/>
              <a:t>To release the mineral from the ore, the crushed ore is further reduced in size by a grinding action in revolving mills that contain steel rods and balls.</a:t>
            </a:r>
            <a:endParaRPr lang="en-GB" altLang="en-US" dirty="0"/>
          </a:p>
          <a:p>
            <a:r>
              <a:rPr lang="en-AU" altLang="en-US" dirty="0"/>
              <a:t> </a:t>
            </a:r>
            <a:endParaRPr lang="en-GB" altLang="en-US" dirty="0"/>
          </a:p>
          <a:p>
            <a:pPr eaLnBrk="1" hangingPunct="1">
              <a:spcBef>
                <a:spcPct val="0"/>
              </a:spcBef>
            </a:pPr>
            <a:r>
              <a:rPr lang="en-US" altLang="en-US" dirty="0"/>
              <a:t>The material most closely resembles black talc.</a:t>
            </a:r>
          </a:p>
          <a:p>
            <a:pPr eaLnBrk="1" hangingPunct="1">
              <a:spcBef>
                <a:spcPct val="0"/>
              </a:spcBef>
            </a:pP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8</a:t>
            </a:fld>
            <a:endParaRPr lang="en-AU"/>
          </a:p>
        </p:txBody>
      </p:sp>
    </p:spTree>
    <p:extLst>
      <p:ext uri="{BB962C8B-B14F-4D97-AF65-F5344CB8AC3E}">
        <p14:creationId xmlns:p14="http://schemas.microsoft.com/office/powerpoint/2010/main" val="626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pPr eaLnBrk="1" hangingPunct="1">
              <a:spcBef>
                <a:spcPct val="0"/>
              </a:spcBef>
            </a:pPr>
            <a:r>
              <a:rPr lang="en-US" altLang="en-US" dirty="0"/>
              <a:t>Flotation tanks</a:t>
            </a:r>
          </a:p>
          <a:p>
            <a:pPr eaLnBrk="1" hangingPunct="1">
              <a:spcBef>
                <a:spcPct val="0"/>
              </a:spcBef>
            </a:pPr>
            <a:r>
              <a:rPr lang="en-US" altLang="en-US" b="1" dirty="0"/>
              <a:t>Teaching Tip</a:t>
            </a:r>
            <a:r>
              <a:rPr lang="en-US" altLang="en-US" dirty="0"/>
              <a:t>: Background:</a:t>
            </a:r>
            <a:endParaRPr lang="en-GB" altLang="en-US" dirty="0"/>
          </a:p>
          <a:p>
            <a:pPr eaLnBrk="1" hangingPunct="1">
              <a:spcBef>
                <a:spcPct val="0"/>
              </a:spcBef>
            </a:pPr>
            <a:r>
              <a:rPr lang="en-US" altLang="en-US" dirty="0"/>
              <a:t>The ground ore is fed into flotation tanks. In froth flotation, quite a complex process takes place with a type of detergent (</a:t>
            </a:r>
            <a:r>
              <a:rPr lang="en-US" altLang="en-US" dirty="0" err="1"/>
              <a:t>frother</a:t>
            </a:r>
            <a:r>
              <a:rPr lang="en-US" altLang="en-US" dirty="0"/>
              <a:t>) and other additives being tailor made to suit the mineral being extracted and the particular ore body. </a:t>
            </a:r>
            <a:r>
              <a:rPr lang="en-AU" altLang="en-US" dirty="0"/>
              <a:t>The valuable mineral clings to air bubbles introduced at the bottom of the flotation cells. The copper concentrate floats away and is recovered.</a:t>
            </a:r>
            <a:r>
              <a:rPr lang="en-US" altLang="en-US" dirty="0"/>
              <a:t> This along with the remainder of the processes that are described are the work of metallurgists – people with an interest in chemistry, earth science and engineering. This process increases the concentration of copper from 3% to about 15%. </a:t>
            </a: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9</a:t>
            </a:fld>
            <a:endParaRPr lang="en-AU"/>
          </a:p>
        </p:txBody>
      </p:sp>
    </p:spTree>
    <p:extLst>
      <p:ext uri="{BB962C8B-B14F-4D97-AF65-F5344CB8AC3E}">
        <p14:creationId xmlns:p14="http://schemas.microsoft.com/office/powerpoint/2010/main" val="2544266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10</a:t>
            </a:fld>
            <a:endParaRPr lang="en-AU"/>
          </a:p>
        </p:txBody>
      </p:sp>
    </p:spTree>
    <p:extLst>
      <p:ext uri="{BB962C8B-B14F-4D97-AF65-F5344CB8AC3E}">
        <p14:creationId xmlns:p14="http://schemas.microsoft.com/office/powerpoint/2010/main" val="286811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p>
          <a:p>
            <a:pPr eaLnBrk="1" hangingPunct="1">
              <a:spcBef>
                <a:spcPct val="0"/>
              </a:spcBef>
            </a:pPr>
            <a:r>
              <a:rPr lang="en-US" altLang="en-US" dirty="0"/>
              <a:t>Stacker reclaimer</a:t>
            </a:r>
          </a:p>
          <a:p>
            <a:pPr eaLnBrk="1" hangingPunct="1">
              <a:spcBef>
                <a:spcPct val="0"/>
              </a:spcBef>
            </a:pPr>
            <a:r>
              <a:rPr lang="en-US" altLang="en-US" b="1" dirty="0"/>
              <a:t>Teaching Tip</a:t>
            </a:r>
            <a:r>
              <a:rPr lang="en-US" altLang="en-US" dirty="0"/>
              <a:t>: Background: This is a large storage facility for the concentrated ore – the percentage of copper has now increased from 3%(</a:t>
            </a:r>
            <a:r>
              <a:rPr lang="en-US" altLang="en-US" dirty="0" err="1"/>
              <a:t>approx</a:t>
            </a:r>
            <a:r>
              <a:rPr lang="en-US" altLang="en-US" dirty="0"/>
              <a:t>) to about 15%. The smelter at Mt Isa uses material from the Mt Isa mine and from Ernest Henry mine. These two mines make a very different product. Also the product from different parts of each mine varies. To even out these differences as much as possible they are carefully layered in the stacker and material is removed in a specific pattern. The building is roofed so that material does not blow away or is washed away in heavy rain. The stacker/reclaimer also creates a buffer against any production problems – there is always product available for the furnace.</a:t>
            </a:r>
          </a:p>
        </p:txBody>
      </p:sp>
      <p:sp>
        <p:nvSpPr>
          <p:cNvPr id="4" name="Slide Number Placeholder 3"/>
          <p:cNvSpPr>
            <a:spLocks noGrp="1"/>
          </p:cNvSpPr>
          <p:nvPr>
            <p:ph type="sldNum" sz="quarter" idx="5"/>
          </p:nvPr>
        </p:nvSpPr>
        <p:spPr/>
        <p:txBody>
          <a:bodyPr/>
          <a:lstStyle/>
          <a:p>
            <a:fld id="{DF849CE0-5A96-4C86-8B9D-98783726038C}" type="slidenum">
              <a:rPr lang="en-AU" smtClean="0"/>
              <a:t>11</a:t>
            </a:fld>
            <a:endParaRPr lang="en-AU"/>
          </a:p>
        </p:txBody>
      </p:sp>
    </p:spTree>
    <p:extLst>
      <p:ext uri="{BB962C8B-B14F-4D97-AF65-F5344CB8AC3E}">
        <p14:creationId xmlns:p14="http://schemas.microsoft.com/office/powerpoint/2010/main" val="240676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Image Description:</a:t>
            </a:r>
          </a:p>
          <a:p>
            <a:r>
              <a:rPr lang="en-US" altLang="en-US" dirty="0"/>
              <a:t>Xstrata Copper </a:t>
            </a:r>
            <a:r>
              <a:rPr lang="en-US" altLang="en-US" dirty="0" err="1"/>
              <a:t>Isasmelt</a:t>
            </a:r>
            <a:r>
              <a:rPr lang="en-US" altLang="en-US" dirty="0"/>
              <a:t>  </a:t>
            </a:r>
          </a:p>
          <a:p>
            <a:r>
              <a:rPr lang="en-US" altLang="en-US" dirty="0"/>
              <a:t>See next slides for more information</a:t>
            </a:r>
          </a:p>
        </p:txBody>
      </p:sp>
      <p:sp>
        <p:nvSpPr>
          <p:cNvPr id="4" name="Slide Number Placeholder 3"/>
          <p:cNvSpPr>
            <a:spLocks noGrp="1"/>
          </p:cNvSpPr>
          <p:nvPr>
            <p:ph type="sldNum" sz="quarter" idx="5"/>
          </p:nvPr>
        </p:nvSpPr>
        <p:spPr/>
        <p:txBody>
          <a:bodyPr/>
          <a:lstStyle/>
          <a:p>
            <a:fld id="{DF849CE0-5A96-4C86-8B9D-98783726038C}" type="slidenum">
              <a:rPr lang="en-AU" smtClean="0"/>
              <a:t>12</a:t>
            </a:fld>
            <a:endParaRPr lang="en-AU"/>
          </a:p>
        </p:txBody>
      </p:sp>
    </p:spTree>
    <p:extLst>
      <p:ext uri="{BB962C8B-B14F-4D97-AF65-F5344CB8AC3E}">
        <p14:creationId xmlns:p14="http://schemas.microsoft.com/office/powerpoint/2010/main" val="342990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pPr eaLnBrk="1" hangingPunct="1">
              <a:spcBef>
                <a:spcPct val="0"/>
              </a:spcBef>
            </a:pPr>
            <a:r>
              <a:rPr lang="en-US" altLang="en-US" b="1" dirty="0"/>
              <a:t>Teaching Tip</a:t>
            </a:r>
            <a:r>
              <a:rPr lang="en-US" altLang="en-US" dirty="0"/>
              <a:t>: This is the overall process.SiO2 = silica (basically sand) except here it is found in the rocks that are being mined and is deliberately added to the concentrate to keep the silica ratio correct.</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13</a:t>
            </a:fld>
            <a:endParaRPr lang="en-AU"/>
          </a:p>
        </p:txBody>
      </p:sp>
    </p:spTree>
    <p:extLst>
      <p:ext uri="{BB962C8B-B14F-4D97-AF65-F5344CB8AC3E}">
        <p14:creationId xmlns:p14="http://schemas.microsoft.com/office/powerpoint/2010/main" val="2290706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pPr eaLnBrk="1" hangingPunct="1">
              <a:spcBef>
                <a:spcPct val="0"/>
              </a:spcBef>
            </a:pPr>
            <a:r>
              <a:rPr lang="en-US" altLang="en-US" dirty="0"/>
              <a:t>1. The furnace is where the first of the reactions takes place. The bricks are chrome magnesium bricks and the roof is made of water cooled copper blocks.</a:t>
            </a:r>
          </a:p>
          <a:p>
            <a:pPr eaLnBrk="1" hangingPunct="1">
              <a:spcBef>
                <a:spcPct val="0"/>
              </a:spcBef>
            </a:pPr>
            <a:r>
              <a:rPr lang="en-US" altLang="en-US" dirty="0"/>
              <a:t>2. The lance allows these gases to be introduced into the mixture</a:t>
            </a:r>
          </a:p>
          <a:p>
            <a:pPr eaLnBrk="1" hangingPunct="1">
              <a:spcBef>
                <a:spcPct val="0"/>
              </a:spcBef>
            </a:pPr>
            <a:r>
              <a:rPr lang="en-US" altLang="en-US" dirty="0"/>
              <a:t>3. These are the products that are fed into the reaction – the Concentrates from the stacker/reclaimer, additional silica called flux and coal as a carbon source.</a:t>
            </a:r>
          </a:p>
          <a:p>
            <a:pPr eaLnBrk="1" hangingPunct="1">
              <a:spcBef>
                <a:spcPct val="0"/>
              </a:spcBef>
            </a:pPr>
            <a:r>
              <a:rPr lang="en-US" altLang="en-US" dirty="0"/>
              <a:t>4. The additional O2 is added so that the reaction can take place. Natural Gas is taking the place of coal as the carbon source.</a:t>
            </a:r>
          </a:p>
          <a:p>
            <a:pPr eaLnBrk="1" hangingPunct="1">
              <a:spcBef>
                <a:spcPct val="0"/>
              </a:spcBef>
            </a:pPr>
            <a:r>
              <a:rPr lang="en-US" altLang="en-US" dirty="0"/>
              <a:t>5. These are the gaseous products of the reaction. SO2  is the product with the potential to do the most damage as it converts to </a:t>
            </a:r>
            <a:r>
              <a:rPr lang="en-US" altLang="en-US" dirty="0" err="1"/>
              <a:t>sulphuric</a:t>
            </a:r>
            <a:r>
              <a:rPr lang="en-US" altLang="en-US" dirty="0"/>
              <a:t> acid in the atmosphere. These days these gases are trapped and used to make </a:t>
            </a:r>
            <a:r>
              <a:rPr lang="en-US" altLang="en-US" dirty="0" err="1"/>
              <a:t>fertiliser</a:t>
            </a:r>
            <a:r>
              <a:rPr lang="en-US" altLang="en-US" dirty="0"/>
              <a:t>.</a:t>
            </a:r>
          </a:p>
          <a:p>
            <a:pPr eaLnBrk="1" hangingPunct="1">
              <a:spcBef>
                <a:spcPct val="0"/>
              </a:spcBef>
            </a:pPr>
            <a:r>
              <a:rPr lang="en-US" altLang="en-US" dirty="0"/>
              <a:t>6. This is the overall reaction for this stage. Iron/Silica material is called slag and is a waste material. Matte is the form the copper is now in. In reality the slag still contains copper and is reused to control the temperature of the reaction. Other copper containing waste from around the site is also fed back into the process.</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14</a:t>
            </a:fld>
            <a:endParaRPr lang="en-AU"/>
          </a:p>
        </p:txBody>
      </p:sp>
    </p:spTree>
    <p:extLst>
      <p:ext uri="{BB962C8B-B14F-4D97-AF65-F5344CB8AC3E}">
        <p14:creationId xmlns:p14="http://schemas.microsoft.com/office/powerpoint/2010/main" val="2026515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15</a:t>
            </a:fld>
            <a:endParaRPr lang="en-AU"/>
          </a:p>
        </p:txBody>
      </p:sp>
    </p:spTree>
    <p:extLst>
      <p:ext uri="{BB962C8B-B14F-4D97-AF65-F5344CB8AC3E}">
        <p14:creationId xmlns:p14="http://schemas.microsoft.com/office/powerpoint/2010/main" val="303347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r>
              <a:rPr lang="en-US" altLang="en-US" dirty="0"/>
              <a:t>:</a:t>
            </a:r>
          </a:p>
          <a:p>
            <a:pPr eaLnBrk="1" hangingPunct="1">
              <a:spcBef>
                <a:spcPct val="0"/>
              </a:spcBef>
            </a:pPr>
            <a:r>
              <a:rPr lang="en-US" altLang="en-US" b="1" dirty="0"/>
              <a:t>Teaching Tip</a:t>
            </a:r>
            <a:r>
              <a:rPr lang="en-US" altLang="en-US" dirty="0"/>
              <a:t>: Background: Molten copper matte is transferred by cast steel ladles to the converters where silica is added causing an iron slag to form. Sulphur is removed as an off gas and the slag is also removed from the matte.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16</a:t>
            </a:fld>
            <a:endParaRPr lang="en-AU"/>
          </a:p>
        </p:txBody>
      </p:sp>
    </p:spTree>
    <p:extLst>
      <p:ext uri="{BB962C8B-B14F-4D97-AF65-F5344CB8AC3E}">
        <p14:creationId xmlns:p14="http://schemas.microsoft.com/office/powerpoint/2010/main" val="2421916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Image Description:</a:t>
            </a:r>
          </a:p>
          <a:p>
            <a:pPr eaLnBrk="1" hangingPunct="1">
              <a:spcBef>
                <a:spcPct val="0"/>
              </a:spcBef>
            </a:pPr>
            <a:r>
              <a:rPr lang="en-US" altLang="en-US" dirty="0"/>
              <a:t>Further converter treatment produces blister copper. </a:t>
            </a:r>
          </a:p>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17</a:t>
            </a:fld>
            <a:endParaRPr lang="en-AU"/>
          </a:p>
        </p:txBody>
      </p:sp>
    </p:spTree>
    <p:extLst>
      <p:ext uri="{BB962C8B-B14F-4D97-AF65-F5344CB8AC3E}">
        <p14:creationId xmlns:p14="http://schemas.microsoft.com/office/powerpoint/2010/main" val="1280233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AU" altLang="en-US" b="1" dirty="0"/>
              <a:t>Image Description</a:t>
            </a:r>
            <a:r>
              <a:rPr lang="en-AU" altLang="en-US" dirty="0"/>
              <a:t>:</a:t>
            </a:r>
          </a:p>
          <a:p>
            <a:pPr eaLnBrk="1" hangingPunct="1">
              <a:spcBef>
                <a:spcPct val="0"/>
              </a:spcBef>
            </a:pPr>
            <a:r>
              <a:rPr lang="en-AU" altLang="en-US" dirty="0"/>
              <a:t>The slag from the smelter can contain about 20% copper. It is allowed to cool then treated by grinding and flotation to recover additional copper</a:t>
            </a: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18</a:t>
            </a:fld>
            <a:endParaRPr lang="en-AU"/>
          </a:p>
        </p:txBody>
      </p:sp>
    </p:spTree>
    <p:extLst>
      <p:ext uri="{BB962C8B-B14F-4D97-AF65-F5344CB8AC3E}">
        <p14:creationId xmlns:p14="http://schemas.microsoft.com/office/powerpoint/2010/main" val="3991976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AU" altLang="en-US" b="1" dirty="0"/>
              <a:t>Image Description:</a:t>
            </a:r>
          </a:p>
          <a:p>
            <a:pPr eaLnBrk="1" hangingPunct="1">
              <a:spcBef>
                <a:spcPct val="0"/>
              </a:spcBef>
            </a:pPr>
            <a:r>
              <a:rPr lang="en-AU" altLang="en-US" dirty="0"/>
              <a:t>Anode Casting</a:t>
            </a:r>
          </a:p>
          <a:p>
            <a:pPr eaLnBrk="1" hangingPunct="1">
              <a:spcBef>
                <a:spcPct val="0"/>
              </a:spcBef>
            </a:pPr>
            <a:r>
              <a:rPr lang="en-AU" altLang="en-US" b="1" dirty="0"/>
              <a:t>Teaching Tip: </a:t>
            </a:r>
            <a:r>
              <a:rPr lang="en-AU" altLang="en-US" dirty="0"/>
              <a:t>Blister copper is heated in an anode furnace to remove further impurities. The copper is then cast in shapes called anodes, which can be railed to a refinery for final purification.</a:t>
            </a: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19</a:t>
            </a:fld>
            <a:endParaRPr lang="en-AU"/>
          </a:p>
        </p:txBody>
      </p:sp>
    </p:spTree>
    <p:extLst>
      <p:ext uri="{BB962C8B-B14F-4D97-AF65-F5344CB8AC3E}">
        <p14:creationId xmlns:p14="http://schemas.microsoft.com/office/powerpoint/2010/main" val="327990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20</a:t>
            </a:fld>
            <a:endParaRPr lang="en-AU"/>
          </a:p>
        </p:txBody>
      </p:sp>
    </p:spTree>
    <p:extLst>
      <p:ext uri="{BB962C8B-B14F-4D97-AF65-F5344CB8AC3E}">
        <p14:creationId xmlns:p14="http://schemas.microsoft.com/office/powerpoint/2010/main" val="2124979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GB"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21</a:t>
            </a:fld>
            <a:endParaRPr lang="en-AU"/>
          </a:p>
        </p:txBody>
      </p:sp>
    </p:spTree>
    <p:extLst>
      <p:ext uri="{BB962C8B-B14F-4D97-AF65-F5344CB8AC3E}">
        <p14:creationId xmlns:p14="http://schemas.microsoft.com/office/powerpoint/2010/main" val="1144708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Image Description:</a:t>
            </a:r>
          </a:p>
          <a:p>
            <a:r>
              <a:rPr lang="en-US" altLang="en-US" dirty="0"/>
              <a:t>Refining tanks Xstrata Copper Refinery Townsville</a:t>
            </a:r>
          </a:p>
          <a:p>
            <a:r>
              <a:rPr lang="en-US" altLang="en-US" b="1" dirty="0"/>
              <a:t>Teaching Tip: </a:t>
            </a:r>
            <a:r>
              <a:rPr lang="en-US" altLang="en-US" dirty="0"/>
              <a:t>Background: A copper anode is slotted in with stainless steel (cathode) plates between them. An electric current is passed through and copper grows on the stainless steel plates. An anode last for three weeks and the S/S boards are stripped weekly.</a:t>
            </a:r>
          </a:p>
          <a:p>
            <a:endParaRPr lang="en-US" altLang="en-US" dirty="0"/>
          </a:p>
          <a:p>
            <a:endParaRPr lang="en-AU"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22</a:t>
            </a:fld>
            <a:endParaRPr lang="en-AU"/>
          </a:p>
        </p:txBody>
      </p:sp>
    </p:spTree>
    <p:extLst>
      <p:ext uri="{BB962C8B-B14F-4D97-AF65-F5344CB8AC3E}">
        <p14:creationId xmlns:p14="http://schemas.microsoft.com/office/powerpoint/2010/main" val="2975021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b="1" dirty="0"/>
              <a:t>Image Description:</a:t>
            </a:r>
          </a:p>
          <a:p>
            <a:r>
              <a:rPr lang="en-AU" altLang="en-US" dirty="0"/>
              <a:t>Copper anodes are being lowered into tanks</a:t>
            </a:r>
            <a:endParaRPr lang="en-GB" altLang="en-US" dirty="0"/>
          </a:p>
          <a:p>
            <a:endParaRPr lang="en-AU"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23</a:t>
            </a:fld>
            <a:endParaRPr lang="en-AU"/>
          </a:p>
        </p:txBody>
      </p:sp>
    </p:spTree>
    <p:extLst>
      <p:ext uri="{BB962C8B-B14F-4D97-AF65-F5344CB8AC3E}">
        <p14:creationId xmlns:p14="http://schemas.microsoft.com/office/powerpoint/2010/main" val="3999834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b="1" dirty="0"/>
              <a:t>Image Description</a:t>
            </a:r>
          </a:p>
          <a:p>
            <a:r>
              <a:rPr lang="en-AU" altLang="en-US" dirty="0"/>
              <a:t>Stainless steel plates coated in copper are removed from the tanks</a:t>
            </a:r>
            <a:endParaRPr lang="en-GB" altLang="en-US" dirty="0"/>
          </a:p>
          <a:p>
            <a:endParaRPr lang="en-AU" altLang="en-US" dirty="0"/>
          </a:p>
        </p:txBody>
      </p:sp>
      <p:sp>
        <p:nvSpPr>
          <p:cNvPr id="4" name="Slide Number Placeholder 3"/>
          <p:cNvSpPr>
            <a:spLocks noGrp="1"/>
          </p:cNvSpPr>
          <p:nvPr>
            <p:ph type="sldNum" sz="quarter" idx="5"/>
          </p:nvPr>
        </p:nvSpPr>
        <p:spPr/>
        <p:txBody>
          <a:bodyPr/>
          <a:lstStyle/>
          <a:p>
            <a:fld id="{DF849CE0-5A96-4C86-8B9D-98783726038C}" type="slidenum">
              <a:rPr lang="en-AU" smtClean="0"/>
              <a:t>24</a:t>
            </a:fld>
            <a:endParaRPr lang="en-AU"/>
          </a:p>
        </p:txBody>
      </p:sp>
    </p:spTree>
    <p:extLst>
      <p:ext uri="{BB962C8B-B14F-4D97-AF65-F5344CB8AC3E}">
        <p14:creationId xmlns:p14="http://schemas.microsoft.com/office/powerpoint/2010/main" val="4056104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849CE0-5A96-4C86-8B9D-98783726038C}" type="slidenum">
              <a:rPr lang="en-AU" smtClean="0"/>
              <a:t>25</a:t>
            </a:fld>
            <a:endParaRPr lang="en-AU"/>
          </a:p>
        </p:txBody>
      </p:sp>
    </p:spTree>
    <p:extLst>
      <p:ext uri="{BB962C8B-B14F-4D97-AF65-F5344CB8AC3E}">
        <p14:creationId xmlns:p14="http://schemas.microsoft.com/office/powerpoint/2010/main" val="2983441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85EF3F2-8FAD-4DDE-42C5-D00B365E62CF}"/>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89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p:spTree>
      <p:nvGrpSpPr>
        <p:cNvPr id="1" name=""/>
        <p:cNvGrpSpPr/>
        <p:nvPr/>
      </p:nvGrpSpPr>
      <p:grpSpPr>
        <a:xfrm>
          <a:off x="0" y="0"/>
          <a:ext cx="0" cy="0"/>
          <a:chOff x="0" y="0"/>
          <a:chExt cx="0" cy="0"/>
        </a:xfrm>
      </p:grpSpPr>
      <p:pic>
        <p:nvPicPr>
          <p:cNvPr id="7" name="Picture 6" descr="A blue and orange rectangular object&#10;&#10;Description automatically generated">
            <a:extLst>
              <a:ext uri="{FF2B5EF4-FFF2-40B4-BE49-F238E27FC236}">
                <a16:creationId xmlns:a16="http://schemas.microsoft.com/office/drawing/2014/main" id="{87922FB7-5F91-6949-F08A-127C28B49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534668"/>
          </a:xfrm>
          <a:prstGeom prst="rect">
            <a:avLst/>
          </a:prstGeom>
        </p:spPr>
      </p:pic>
      <p:pic>
        <p:nvPicPr>
          <p:cNvPr id="8" name="Picture 7">
            <a:extLst>
              <a:ext uri="{FF2B5EF4-FFF2-40B4-BE49-F238E27FC236}">
                <a16:creationId xmlns:a16="http://schemas.microsoft.com/office/drawing/2014/main" id="{7FB2126A-8992-318A-E62F-502EB5D328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454140"/>
            <a:ext cx="12192000" cy="403860"/>
          </a:xfrm>
          <a:prstGeom prst="rect">
            <a:avLst/>
          </a:prstGeom>
        </p:spPr>
      </p:pic>
      <p:sp>
        <p:nvSpPr>
          <p:cNvPr id="9" name="TextBox 8">
            <a:extLst>
              <a:ext uri="{FF2B5EF4-FFF2-40B4-BE49-F238E27FC236}">
                <a16:creationId xmlns:a16="http://schemas.microsoft.com/office/drawing/2014/main" id="{84EBE655-DF2E-29D0-FEEA-F0CBD613745C}"/>
              </a:ext>
            </a:extLst>
          </p:cNvPr>
          <p:cNvSpPr txBox="1"/>
          <p:nvPr userDrawn="1"/>
        </p:nvSpPr>
        <p:spPr>
          <a:xfrm>
            <a:off x="11213432" y="6486224"/>
            <a:ext cx="866273" cy="369332"/>
          </a:xfrm>
          <a:prstGeom prst="rect">
            <a:avLst/>
          </a:prstGeom>
          <a:noFill/>
        </p:spPr>
        <p:txBody>
          <a:bodyPr wrap="square" rtlCol="0">
            <a:spAutoFit/>
          </a:bodyPr>
          <a:lstStyle/>
          <a:p>
            <a:pPr algn="ctr"/>
            <a:fld id="{4739754A-258A-464A-BFD3-3FA8F37A1D41}" type="slidenum">
              <a:rPr lang="en-AU" b="1" smtClean="0">
                <a:solidFill>
                  <a:schemeClr val="bg1"/>
                </a:solidFill>
                <a:latin typeface="Arial" panose="020B0604020202020204" pitchFamily="34" charset="0"/>
                <a:cs typeface="Arial" panose="020B0604020202020204" pitchFamily="34" charset="0"/>
              </a:rPr>
              <a:pPr algn="ctr"/>
              <a:t>‹#›</a:t>
            </a:fld>
            <a:endParaRPr lang="en-AU" b="1" dirty="0">
              <a:solidFill>
                <a:schemeClr val="bg1"/>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87F5B4B6-F04E-1C39-85B9-735850534CA6}"/>
              </a:ext>
            </a:extLst>
          </p:cNvPr>
          <p:cNvSpPr>
            <a:spLocks noGrp="1"/>
          </p:cNvSpPr>
          <p:nvPr>
            <p:ph type="body" sz="quarter" idx="10" hasCustomPrompt="1"/>
          </p:nvPr>
        </p:nvSpPr>
        <p:spPr>
          <a:xfrm>
            <a:off x="224590" y="304800"/>
            <a:ext cx="9224963" cy="1074738"/>
          </a:xfrm>
          <a:prstGeom prst="rect">
            <a:avLst/>
          </a:prstGeom>
        </p:spPr>
        <p:txBody>
          <a:bodyPr/>
          <a:lstStyle>
            <a:lvl1pPr marL="0" indent="0">
              <a:lnSpc>
                <a:spcPct val="100000"/>
              </a:lnSpc>
              <a:buNone/>
              <a:defRPr b="1">
                <a:solidFill>
                  <a:schemeClr val="bg1"/>
                </a:solidFill>
                <a:latin typeface="Montserrat" pitchFamily="2" charset="0"/>
                <a:cs typeface="Arial" panose="020B0604020202020204" pitchFamily="34" charset="0"/>
              </a:defRPr>
            </a:lvl1pPr>
          </a:lstStyle>
          <a:p>
            <a:pPr lvl="0"/>
            <a:r>
              <a:rPr lang="en-AU" dirty="0"/>
              <a:t>Insert Slide Heading Here</a:t>
            </a:r>
          </a:p>
          <a:p>
            <a:pPr lvl="0"/>
            <a:r>
              <a:rPr lang="en-AU" dirty="0"/>
              <a:t>Two line setup</a:t>
            </a:r>
          </a:p>
        </p:txBody>
      </p:sp>
      <p:sp>
        <p:nvSpPr>
          <p:cNvPr id="13" name="Text Placeholder 12">
            <a:extLst>
              <a:ext uri="{FF2B5EF4-FFF2-40B4-BE49-F238E27FC236}">
                <a16:creationId xmlns:a16="http://schemas.microsoft.com/office/drawing/2014/main" id="{A01D3C76-8FE4-19F8-3D28-95DF479FA945}"/>
              </a:ext>
            </a:extLst>
          </p:cNvPr>
          <p:cNvSpPr>
            <a:spLocks noGrp="1"/>
          </p:cNvSpPr>
          <p:nvPr>
            <p:ph type="body" sz="quarter" idx="11" hasCustomPrompt="1"/>
          </p:nvPr>
        </p:nvSpPr>
        <p:spPr>
          <a:xfrm>
            <a:off x="223838" y="2711450"/>
            <a:ext cx="11631612" cy="496971"/>
          </a:xfrm>
          <a:prstGeom prst="rect">
            <a:avLst/>
          </a:prstGeom>
        </p:spPr>
        <p:txBody>
          <a:bodyPr/>
          <a:lstStyle>
            <a:lvl1pPr marL="0" indent="0">
              <a:buNone/>
              <a:defRPr b="1">
                <a:solidFill>
                  <a:srgbClr val="F39071"/>
                </a:solidFill>
                <a:latin typeface="Montserrat" pitchFamily="2" charset="0"/>
              </a:defRPr>
            </a:lvl1pPr>
          </a:lstStyle>
          <a:p>
            <a:pPr lvl="0"/>
            <a:r>
              <a:rPr lang="en-AU" dirty="0"/>
              <a:t>Heading</a:t>
            </a:r>
          </a:p>
        </p:txBody>
      </p:sp>
      <p:sp>
        <p:nvSpPr>
          <p:cNvPr id="14" name="Text Placeholder 12">
            <a:extLst>
              <a:ext uri="{FF2B5EF4-FFF2-40B4-BE49-F238E27FC236}">
                <a16:creationId xmlns:a16="http://schemas.microsoft.com/office/drawing/2014/main" id="{7B8AE3B8-9207-0F6B-AF68-38CF777EA072}"/>
              </a:ext>
            </a:extLst>
          </p:cNvPr>
          <p:cNvSpPr>
            <a:spLocks noGrp="1"/>
          </p:cNvSpPr>
          <p:nvPr>
            <p:ph type="body" sz="quarter" idx="12" hasCustomPrompt="1"/>
          </p:nvPr>
        </p:nvSpPr>
        <p:spPr>
          <a:xfrm>
            <a:off x="223838" y="3208421"/>
            <a:ext cx="11631612" cy="496971"/>
          </a:xfrm>
          <a:prstGeom prst="rect">
            <a:avLst/>
          </a:prstGeom>
        </p:spPr>
        <p:txBody>
          <a:bodyPr/>
          <a:lstStyle>
            <a:lvl1pPr marL="0" indent="0">
              <a:buNone/>
              <a:defRPr b="0">
                <a:solidFill>
                  <a:schemeClr val="tx1">
                    <a:lumMod val="75000"/>
                    <a:lumOff val="25000"/>
                  </a:schemeClr>
                </a:solidFill>
                <a:latin typeface="Montserrat" pitchFamily="2" charset="0"/>
              </a:defRPr>
            </a:lvl1pPr>
          </a:lstStyle>
          <a:p>
            <a:pPr lvl="0"/>
            <a:r>
              <a:rPr lang="en-AU" dirty="0"/>
              <a:t>Body content goes here</a:t>
            </a:r>
          </a:p>
        </p:txBody>
      </p:sp>
    </p:spTree>
    <p:extLst>
      <p:ext uri="{BB962C8B-B14F-4D97-AF65-F5344CB8AC3E}">
        <p14:creationId xmlns:p14="http://schemas.microsoft.com/office/powerpoint/2010/main" val="39762547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972083"/>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rtoon of a person flying a hot air balloon&#10;&#10;Description automatically generated">
            <a:extLst>
              <a:ext uri="{FF2B5EF4-FFF2-40B4-BE49-F238E27FC236}">
                <a16:creationId xmlns:a16="http://schemas.microsoft.com/office/drawing/2014/main" id="{86106AF2-58C7-B6C7-F13B-9C09FF757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70248"/>
            <a:ext cx="12192000" cy="2587752"/>
          </a:xfrm>
          <a:prstGeom prst="rect">
            <a:avLst/>
          </a:prstGeom>
        </p:spPr>
      </p:pic>
      <p:pic>
        <p:nvPicPr>
          <p:cNvPr id="9" name="Picture 8" descr="A black and orange rectangle&#10;&#10;Description automatically generated">
            <a:extLst>
              <a:ext uri="{FF2B5EF4-FFF2-40B4-BE49-F238E27FC236}">
                <a16:creationId xmlns:a16="http://schemas.microsoft.com/office/drawing/2014/main" id="{59803CD3-A8B9-0033-4831-EC283DD93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554480"/>
          </a:xfrm>
          <a:prstGeom prst="rect">
            <a:avLst/>
          </a:prstGeom>
        </p:spPr>
      </p:pic>
      <p:sp>
        <p:nvSpPr>
          <p:cNvPr id="10" name="TextBox 9">
            <a:extLst>
              <a:ext uri="{FF2B5EF4-FFF2-40B4-BE49-F238E27FC236}">
                <a16:creationId xmlns:a16="http://schemas.microsoft.com/office/drawing/2014/main" id="{83DBCDAE-5183-9E54-A95C-EB124EA9E872}"/>
              </a:ext>
            </a:extLst>
          </p:cNvPr>
          <p:cNvSpPr txBox="1"/>
          <p:nvPr/>
        </p:nvSpPr>
        <p:spPr>
          <a:xfrm>
            <a:off x="497306" y="2126087"/>
            <a:ext cx="7043916" cy="923330"/>
          </a:xfrm>
          <a:prstGeom prst="rect">
            <a:avLst/>
          </a:prstGeom>
          <a:noFill/>
        </p:spPr>
        <p:txBody>
          <a:bodyPr wrap="none" rtlCol="0">
            <a:spAutoFit/>
          </a:bodyPr>
          <a:lstStyle/>
          <a:p>
            <a:r>
              <a:rPr lang="en-AU" sz="5400" b="1" dirty="0">
                <a:solidFill>
                  <a:schemeClr val="tx1">
                    <a:lumMod val="75000"/>
                    <a:lumOff val="25000"/>
                  </a:schemeClr>
                </a:solidFill>
                <a:latin typeface="Montserrat" pitchFamily="2" charset="0"/>
                <a:cs typeface="Arial" panose="020B0604020202020204" pitchFamily="34" charset="0"/>
              </a:rPr>
              <a:t>Copper Processing</a:t>
            </a:r>
          </a:p>
        </p:txBody>
      </p:sp>
      <p:sp>
        <p:nvSpPr>
          <p:cNvPr id="12" name="Slide Number Placeholder 11">
            <a:extLst>
              <a:ext uri="{FF2B5EF4-FFF2-40B4-BE49-F238E27FC236}">
                <a16:creationId xmlns:a16="http://schemas.microsoft.com/office/drawing/2014/main" id="{075D2B55-DC6F-F438-53B0-D22E02DC4CA3}"/>
              </a:ext>
            </a:extLst>
          </p:cNvPr>
          <p:cNvSpPr>
            <a:spLocks noGrp="1"/>
          </p:cNvSpPr>
          <p:nvPr>
            <p:ph type="sldNum" sz="quarter" idx="4294967295"/>
          </p:nvPr>
        </p:nvSpPr>
        <p:spPr>
          <a:xfrm>
            <a:off x="9448800" y="6356350"/>
            <a:ext cx="2743200" cy="365125"/>
          </a:xfrm>
          <a:prstGeom prst="rect">
            <a:avLst/>
          </a:prstGeom>
        </p:spPr>
        <p:txBody>
          <a:bodyPr/>
          <a:lstStyle/>
          <a:p>
            <a:fld id="{DE88CE1F-8A99-4037-8B92-43BEF5260921}" type="slidenum">
              <a:rPr lang="en-AU" smtClean="0"/>
              <a:t>1</a:t>
            </a:fld>
            <a:endParaRPr lang="en-AU"/>
          </a:p>
        </p:txBody>
      </p:sp>
    </p:spTree>
    <p:extLst>
      <p:ext uri="{BB962C8B-B14F-4D97-AF65-F5344CB8AC3E}">
        <p14:creationId xmlns:p14="http://schemas.microsoft.com/office/powerpoint/2010/main" val="1634456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Copper</a:t>
            </a:r>
          </a:p>
        </p:txBody>
      </p:sp>
      <p:pic>
        <p:nvPicPr>
          <p:cNvPr id="5" name="Picture 2" descr="copper  deposit">
            <a:extLst>
              <a:ext uri="{FF2B5EF4-FFF2-40B4-BE49-F238E27FC236}">
                <a16:creationId xmlns:a16="http://schemas.microsoft.com/office/drawing/2014/main" id="{BBE4D12F-3C4C-6286-EF04-A798E3888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8155" y="1795153"/>
            <a:ext cx="6875689"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36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5EF4713C-407F-C6FD-AB0F-9FEBEA32266B}"/>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Copper and its Uses</a:t>
            </a:r>
          </a:p>
        </p:txBody>
      </p:sp>
      <p:pic>
        <p:nvPicPr>
          <p:cNvPr id="6" name="Picture 5" descr="ont">
            <a:extLst>
              <a:ext uri="{FF2B5EF4-FFF2-40B4-BE49-F238E27FC236}">
                <a16:creationId xmlns:a16="http://schemas.microsoft.com/office/drawing/2014/main" id="{14490EE1-8E55-7B32-1EE6-9D9CE60E8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7218" y="1993510"/>
            <a:ext cx="3357563"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nonferrous06[1]">
            <a:extLst>
              <a:ext uri="{FF2B5EF4-FFF2-40B4-BE49-F238E27FC236}">
                <a16:creationId xmlns:a16="http://schemas.microsoft.com/office/drawing/2014/main" id="{E748F4D1-3CF4-FD2C-FDD6-4A9F3F6F5E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246" y="1993510"/>
            <a:ext cx="2020888" cy="15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A0TZ8PG">
            <a:extLst>
              <a:ext uri="{FF2B5EF4-FFF2-40B4-BE49-F238E27FC236}">
                <a16:creationId xmlns:a16="http://schemas.microsoft.com/office/drawing/2014/main" id="{FAF6D9A8-0884-5741-2802-322D333BBE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446" y="4118923"/>
            <a:ext cx="21224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tap">
            <a:extLst>
              <a:ext uri="{FF2B5EF4-FFF2-40B4-BE49-F238E27FC236}">
                <a16:creationId xmlns:a16="http://schemas.microsoft.com/office/drawing/2014/main" id="{B38F3BD6-BD3D-1A3D-421B-54FEDB7A55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847"/>
          <a:stretch>
            <a:fillRect/>
          </a:stretch>
        </p:blipFill>
        <p:spPr bwMode="auto">
          <a:xfrm>
            <a:off x="4022947" y="5407258"/>
            <a:ext cx="1082454" cy="12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oins">
            <a:extLst>
              <a:ext uri="{FF2B5EF4-FFF2-40B4-BE49-F238E27FC236}">
                <a16:creationId xmlns:a16="http://schemas.microsoft.com/office/drawing/2014/main" id="{F85FFA58-D753-A5DA-EAA5-934577A4C3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7248" y="5471184"/>
            <a:ext cx="1376362"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descr="spot~welding[1]">
            <a:extLst>
              <a:ext uri="{FF2B5EF4-FFF2-40B4-BE49-F238E27FC236}">
                <a16:creationId xmlns:a16="http://schemas.microsoft.com/office/drawing/2014/main" id="{96EFC007-7A4C-D396-075A-92D92F6384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78584" y="3914930"/>
            <a:ext cx="17145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mct-p1000bt[1]">
            <a:extLst>
              <a:ext uri="{FF2B5EF4-FFF2-40B4-BE49-F238E27FC236}">
                <a16:creationId xmlns:a16="http://schemas.microsoft.com/office/drawing/2014/main" id="{8091218A-C777-96B9-4EC2-35C27C991A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2865" y="1905683"/>
            <a:ext cx="1785938" cy="159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rved Right Arrow 18">
            <a:extLst>
              <a:ext uri="{FF2B5EF4-FFF2-40B4-BE49-F238E27FC236}">
                <a16:creationId xmlns:a16="http://schemas.microsoft.com/office/drawing/2014/main" id="{832812E5-0E5E-D2A6-D7AD-24DC6014A3E4}"/>
              </a:ext>
            </a:extLst>
          </p:cNvPr>
          <p:cNvSpPr>
            <a:spLocks noChangeArrowheads="1"/>
          </p:cNvSpPr>
          <p:nvPr/>
        </p:nvSpPr>
        <p:spPr bwMode="auto">
          <a:xfrm>
            <a:off x="3127102" y="4706911"/>
            <a:ext cx="1082454" cy="1156482"/>
          </a:xfrm>
          <a:prstGeom prst="curvedRightArrow">
            <a:avLst>
              <a:gd name="adj1" fmla="val 24986"/>
              <a:gd name="adj2" fmla="val 49971"/>
              <a:gd name="adj3" fmla="val 25000"/>
            </a:avLst>
          </a:prstGeom>
          <a:solidFill>
            <a:srgbClr val="00B8FF"/>
          </a:solidFill>
          <a:ln w="9525" algn="ctr">
            <a:solidFill>
              <a:schemeClr val="tx1"/>
            </a:solidFill>
            <a:round/>
            <a:headEnd/>
            <a:tailEnd/>
          </a:ln>
        </p:spPr>
        <p:txBody>
          <a:bodyPr/>
          <a:lstStyle>
            <a:lvl1pPr defTabSz="44926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44926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44926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44926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44926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Clr>
                <a:srgbClr val="000000"/>
              </a:buClr>
              <a:buSzPct val="100000"/>
              <a:buFont typeface="Arial" panose="020B0604020202020204" pitchFamily="34" charset="0"/>
              <a:buNone/>
            </a:pPr>
            <a:endParaRPr lang="en-GB" altLang="en-US">
              <a:solidFill>
                <a:schemeClr val="bg1"/>
              </a:solidFill>
            </a:endParaRPr>
          </a:p>
        </p:txBody>
      </p:sp>
      <p:sp>
        <p:nvSpPr>
          <p:cNvPr id="15" name="Curved Left Arrow 17">
            <a:extLst>
              <a:ext uri="{FF2B5EF4-FFF2-40B4-BE49-F238E27FC236}">
                <a16:creationId xmlns:a16="http://schemas.microsoft.com/office/drawing/2014/main" id="{9934CD88-6F00-FA5B-AEC7-1DC5957A12A5}"/>
              </a:ext>
            </a:extLst>
          </p:cNvPr>
          <p:cNvSpPr>
            <a:spLocks noChangeArrowheads="1"/>
          </p:cNvSpPr>
          <p:nvPr/>
        </p:nvSpPr>
        <p:spPr bwMode="auto">
          <a:xfrm>
            <a:off x="7911582" y="4706911"/>
            <a:ext cx="1082454" cy="1216025"/>
          </a:xfrm>
          <a:prstGeom prst="curvedLeftArrow">
            <a:avLst>
              <a:gd name="adj1" fmla="val 24986"/>
              <a:gd name="adj2" fmla="val 47906"/>
              <a:gd name="adj3" fmla="val 25000"/>
            </a:avLst>
          </a:prstGeom>
          <a:solidFill>
            <a:srgbClr val="00B8FF"/>
          </a:solidFill>
          <a:ln w="9525" algn="ctr">
            <a:solidFill>
              <a:schemeClr val="tx1"/>
            </a:solidFill>
            <a:round/>
            <a:headEnd/>
            <a:tailEnd/>
          </a:ln>
        </p:spPr>
        <p:txBody>
          <a:bodyPr/>
          <a:lstStyle>
            <a:lvl1pPr defTabSz="44926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44926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44926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44926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44926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Clr>
                <a:srgbClr val="000000"/>
              </a:buClr>
              <a:buSzPct val="100000"/>
              <a:buFont typeface="Arial" panose="020B0604020202020204" pitchFamily="34" charset="0"/>
              <a:buNone/>
            </a:pPr>
            <a:endParaRPr lang="en-GB" altLang="en-US">
              <a:solidFill>
                <a:schemeClr val="bg1"/>
              </a:solidFill>
            </a:endParaRPr>
          </a:p>
        </p:txBody>
      </p:sp>
      <p:sp>
        <p:nvSpPr>
          <p:cNvPr id="16" name="Bent Arrow 15">
            <a:extLst>
              <a:ext uri="{FF2B5EF4-FFF2-40B4-BE49-F238E27FC236}">
                <a16:creationId xmlns:a16="http://schemas.microsoft.com/office/drawing/2014/main" id="{A310E560-6238-980C-2888-2A13A9C8D44C}"/>
              </a:ext>
            </a:extLst>
          </p:cNvPr>
          <p:cNvSpPr/>
          <p:nvPr/>
        </p:nvSpPr>
        <p:spPr bwMode="auto">
          <a:xfrm>
            <a:off x="7923610" y="1993510"/>
            <a:ext cx="1070426" cy="973307"/>
          </a:xfrm>
          <a:prstGeom prst="bentArrow">
            <a:avLst>
              <a:gd name="adj1" fmla="val 25000"/>
              <a:gd name="adj2" fmla="val 20787"/>
              <a:gd name="adj3" fmla="val 25000"/>
              <a:gd name="adj4" fmla="val 43750"/>
            </a:avLst>
          </a:prstGeom>
          <a:solidFill>
            <a:srgbClr val="00B8FF"/>
          </a:solidFill>
          <a:ln w="9525" cap="flat" cmpd="sng" algn="ctr">
            <a:solidFill>
              <a:schemeClr val="tx1"/>
            </a:solidFill>
            <a:prstDash val="solid"/>
            <a:round/>
            <a:headEnd type="none" w="med" len="med"/>
            <a:tailEnd type="none" w="med" len="med"/>
          </a:ln>
          <a:effectLst/>
        </p:spPr>
        <p:txBody>
          <a:bodyPr/>
          <a:lstStyle/>
          <a:p>
            <a:pPr defTabSz="449263">
              <a:buClr>
                <a:srgbClr val="000000"/>
              </a:buClr>
              <a:buSzPct val="100000"/>
              <a:buFont typeface="Arial" charset="0"/>
              <a:buNone/>
              <a:defRPr/>
            </a:pPr>
            <a:endParaRPr lang="en-GB">
              <a:solidFill>
                <a:schemeClr val="bg1"/>
              </a:solidFill>
              <a:latin typeface="Arial" charset="0"/>
            </a:endParaRPr>
          </a:p>
        </p:txBody>
      </p:sp>
    </p:spTree>
    <p:extLst>
      <p:ext uri="{BB962C8B-B14F-4D97-AF65-F5344CB8AC3E}">
        <p14:creationId xmlns:p14="http://schemas.microsoft.com/office/powerpoint/2010/main" val="286445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Left)">
                                      <p:cBhvr>
                                        <p:cTn id="12" dur="500"/>
                                        <p:tgtEl>
                                          <p:spTgt spid="7"/>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360"/>
                                          </p:val>
                                        </p:tav>
                                        <p:tav tm="100000">
                                          <p:val>
                                            <p:fltVal val="0"/>
                                          </p:val>
                                        </p:tav>
                                      </p:tavLst>
                                    </p:anim>
                                    <p:animEffect transition="in" filter="fade">
                                      <p:cBhvr>
                                        <p:cTn id="27" dur="500"/>
                                        <p:tgtEl>
                                          <p:spTgt spid="10"/>
                                        </p:tgtEl>
                                      </p:cBhvr>
                                    </p:animEffect>
                                  </p:childTnLst>
                                </p:cTn>
                              </p:par>
                            </p:childTnLst>
                          </p:cTn>
                        </p:par>
                        <p:par>
                          <p:cTn id="28" fill="hold">
                            <p:stCondLst>
                              <p:cond delay="2000"/>
                            </p:stCondLst>
                            <p:childTnLst>
                              <p:par>
                                <p:cTn id="29" presetID="5" presetClass="entr" presetSubtype="1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heckerboard(across)">
                                      <p:cBhvr>
                                        <p:cTn id="31" dur="500"/>
                                        <p:tgtEl>
                                          <p:spTgt spid="11"/>
                                        </p:tgtEl>
                                      </p:cBhvr>
                                    </p:animEffect>
                                  </p:childTnLst>
                                </p:cTn>
                              </p:par>
                            </p:childTnLst>
                          </p:cTn>
                        </p:par>
                        <p:par>
                          <p:cTn id="32" fill="hold">
                            <p:stCondLst>
                              <p:cond delay="2500"/>
                            </p:stCondLst>
                            <p:childTnLst>
                              <p:par>
                                <p:cTn id="33" presetID="35"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style.rotation</p:attrName>
                                        </p:attrNameLst>
                                      </p:cBhvr>
                                      <p:tavLst>
                                        <p:tav tm="0">
                                          <p:val>
                                            <p:fltVal val="720"/>
                                          </p:val>
                                        </p:tav>
                                        <p:tav tm="100000">
                                          <p:val>
                                            <p:fltVal val="0"/>
                                          </p:val>
                                        </p:tav>
                                      </p:tavLst>
                                    </p:anim>
                                    <p:anim calcmode="lin" valueType="num">
                                      <p:cBhvr>
                                        <p:cTn id="37" dur="1000" fill="hold"/>
                                        <p:tgtEl>
                                          <p:spTgt spid="12"/>
                                        </p:tgtEl>
                                        <p:attrNameLst>
                                          <p:attrName>ppt_h</p:attrName>
                                        </p:attrNameLst>
                                      </p:cBhvr>
                                      <p:tavLst>
                                        <p:tav tm="0">
                                          <p:val>
                                            <p:fltVal val="0"/>
                                          </p:val>
                                        </p:tav>
                                        <p:tav tm="100000">
                                          <p:val>
                                            <p:strVal val="#ppt_h"/>
                                          </p:val>
                                        </p:tav>
                                      </p:tavLst>
                                    </p:anim>
                                    <p:anim calcmode="lin" valueType="num">
                                      <p:cBhvr>
                                        <p:cTn id="38" dur="1000" fill="hold"/>
                                        <p:tgtEl>
                                          <p:spTgt spid="1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Underground Mining</a:t>
            </a:r>
          </a:p>
        </p:txBody>
      </p:sp>
      <p:pic>
        <p:nvPicPr>
          <p:cNvPr id="3" name="Picture 4" descr="page 2.jpg">
            <a:extLst>
              <a:ext uri="{FF2B5EF4-FFF2-40B4-BE49-F238E27FC236}">
                <a16:creationId xmlns:a16="http://schemas.microsoft.com/office/drawing/2014/main" id="{09F64300-6970-3915-15DE-CBD5E32EAC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4" y="1795153"/>
            <a:ext cx="6875689"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5">
            <a:extLst>
              <a:ext uri="{FF2B5EF4-FFF2-40B4-BE49-F238E27FC236}">
                <a16:creationId xmlns:a16="http://schemas.microsoft.com/office/drawing/2014/main" id="{4761C4B0-1D42-572F-8540-21A284F4D843}"/>
              </a:ext>
            </a:extLst>
          </p:cNvPr>
          <p:cNvSpPr>
            <a:spLocks noChangeArrowheads="1"/>
          </p:cNvSpPr>
          <p:nvPr/>
        </p:nvSpPr>
        <p:spPr bwMode="auto">
          <a:xfrm>
            <a:off x="3483817" y="6295716"/>
            <a:ext cx="6786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200" dirty="0">
                <a:solidFill>
                  <a:srgbClr val="F39071"/>
                </a:solidFill>
                <a:latin typeface="Montserrat" pitchFamily="2" charset="77"/>
              </a:rPr>
              <a:t>Mt Isa Mine  Mt Isa Queensland image courtesy of Xstrata Copper</a:t>
            </a:r>
            <a:endParaRPr lang="en-GB" altLang="en-US" sz="1200" dirty="0">
              <a:solidFill>
                <a:srgbClr val="F39071"/>
              </a:solidFill>
              <a:latin typeface="Montserrat" pitchFamily="2" charset="77"/>
            </a:endParaRPr>
          </a:p>
        </p:txBody>
      </p:sp>
    </p:spTree>
    <p:extLst>
      <p:ext uri="{BB962C8B-B14F-4D97-AF65-F5344CB8AC3E}">
        <p14:creationId xmlns:p14="http://schemas.microsoft.com/office/powerpoint/2010/main" val="2760644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Open-cut Copper Mining</a:t>
            </a:r>
          </a:p>
        </p:txBody>
      </p:sp>
      <p:sp>
        <p:nvSpPr>
          <p:cNvPr id="6" name="Text Box 3">
            <a:extLst>
              <a:ext uri="{FF2B5EF4-FFF2-40B4-BE49-F238E27FC236}">
                <a16:creationId xmlns:a16="http://schemas.microsoft.com/office/drawing/2014/main" id="{F40EC3B3-272F-E8AD-65ED-494E266605C4}"/>
              </a:ext>
            </a:extLst>
          </p:cNvPr>
          <p:cNvSpPr txBox="1">
            <a:spLocks noChangeArrowheads="1"/>
          </p:cNvSpPr>
          <p:nvPr/>
        </p:nvSpPr>
        <p:spPr bwMode="auto">
          <a:xfrm>
            <a:off x="223838" y="2711450"/>
            <a:ext cx="54975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2000" dirty="0">
                <a:latin typeface="Montserrat" pitchFamily="2" charset="77"/>
              </a:rPr>
              <a:t>Open-cut pit – the rock is drilled and blasted then removed by  a truck and shovel operation. The ore is processed to separate the copper. </a:t>
            </a:r>
            <a:endParaRPr lang="en-US" altLang="en-US" sz="2000" dirty="0">
              <a:latin typeface="Montserrat" pitchFamily="2" charset="77"/>
            </a:endParaRPr>
          </a:p>
        </p:txBody>
      </p:sp>
      <p:pic>
        <p:nvPicPr>
          <p:cNvPr id="8" name="Picture 2" descr="ttlgp 954-04">
            <a:extLst>
              <a:ext uri="{FF2B5EF4-FFF2-40B4-BE49-F238E27FC236}">
                <a16:creationId xmlns:a16="http://schemas.microsoft.com/office/drawing/2014/main" id="{02C0E545-6D77-CDF1-7042-5D8B1293CA9E}"/>
              </a:ext>
            </a:extLst>
          </p:cNvPr>
          <p:cNvPicPr>
            <a:picLocks noChangeAspect="1" noChangeArrowheads="1"/>
          </p:cNvPicPr>
          <p:nvPr/>
        </p:nvPicPr>
        <p:blipFill>
          <a:blip r:embed="rId3">
            <a:lum bright="8000" contrast="-10000"/>
            <a:extLst>
              <a:ext uri="{28A0092B-C50C-407E-A947-70E740481C1C}">
                <a14:useLocalDpi xmlns:a14="http://schemas.microsoft.com/office/drawing/2010/main" val="0"/>
              </a:ext>
            </a:extLst>
          </a:blip>
          <a:srcRect/>
          <a:stretch>
            <a:fillRect/>
          </a:stretch>
        </p:blipFill>
        <p:spPr bwMode="auto">
          <a:xfrm>
            <a:off x="6096000" y="2433101"/>
            <a:ext cx="5497512"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
            <a:extLst>
              <a:ext uri="{FF2B5EF4-FFF2-40B4-BE49-F238E27FC236}">
                <a16:creationId xmlns:a16="http://schemas.microsoft.com/office/drawing/2014/main" id="{B830CB37-44EC-F455-A6E2-7002058C0D10}"/>
              </a:ext>
            </a:extLst>
          </p:cNvPr>
          <p:cNvSpPr txBox="1">
            <a:spLocks noChangeArrowheads="1"/>
          </p:cNvSpPr>
          <p:nvPr/>
        </p:nvSpPr>
        <p:spPr bwMode="auto">
          <a:xfrm>
            <a:off x="6096000" y="5687084"/>
            <a:ext cx="54975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Ernest Henry Mine Cloncurry Queensland 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412552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Location of Copper Mines</a:t>
            </a:r>
          </a:p>
        </p:txBody>
      </p:sp>
      <p:pic>
        <p:nvPicPr>
          <p:cNvPr id="3" name="Picture 5" descr="page 4.jpg">
            <a:extLst>
              <a:ext uri="{FF2B5EF4-FFF2-40B4-BE49-F238E27FC236}">
                <a16:creationId xmlns:a16="http://schemas.microsoft.com/office/drawing/2014/main" id="{4C3D60DC-2217-38A0-B546-939F8BFAED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5" y="1795153"/>
            <a:ext cx="6875689"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5">
            <a:extLst>
              <a:ext uri="{FF2B5EF4-FFF2-40B4-BE49-F238E27FC236}">
                <a16:creationId xmlns:a16="http://schemas.microsoft.com/office/drawing/2014/main" id="{9ABFA521-4D69-DFC2-5976-8485551467F0}"/>
              </a:ext>
            </a:extLst>
          </p:cNvPr>
          <p:cNvSpPr txBox="1">
            <a:spLocks noChangeArrowheads="1"/>
          </p:cNvSpPr>
          <p:nvPr/>
        </p:nvSpPr>
        <p:spPr bwMode="auto">
          <a:xfrm>
            <a:off x="2658155" y="6295716"/>
            <a:ext cx="30718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2758727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Underground Mining Process</a:t>
            </a:r>
          </a:p>
        </p:txBody>
      </p:sp>
      <p:pic>
        <p:nvPicPr>
          <p:cNvPr id="3" name="Picture 5" descr="bogger3.jpg">
            <a:extLst>
              <a:ext uri="{FF2B5EF4-FFF2-40B4-BE49-F238E27FC236}">
                <a16:creationId xmlns:a16="http://schemas.microsoft.com/office/drawing/2014/main" id="{D0041E01-E06E-F82C-0151-CDEE74DF38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8488" y="2765022"/>
            <a:ext cx="5093857" cy="353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page 5 top.jpg">
            <a:extLst>
              <a:ext uri="{FF2B5EF4-FFF2-40B4-BE49-F238E27FC236}">
                <a16:creationId xmlns:a16="http://schemas.microsoft.com/office/drawing/2014/main" id="{B5BCF9E5-EC94-74EF-A5C2-193D075C81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9655" y="2748247"/>
            <a:ext cx="5093857" cy="354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E3BB907-CC98-3A32-4ABB-5FF5CED51FC6}"/>
              </a:ext>
            </a:extLst>
          </p:cNvPr>
          <p:cNvSpPr/>
          <p:nvPr/>
        </p:nvSpPr>
        <p:spPr>
          <a:xfrm>
            <a:off x="223838" y="1880571"/>
            <a:ext cx="11369674" cy="707886"/>
          </a:xfrm>
          <a:prstGeom prst="rect">
            <a:avLst/>
          </a:prstGeom>
        </p:spPr>
        <p:txBody>
          <a:bodyPr wrap="square">
            <a:spAutoFit/>
          </a:bodyPr>
          <a:lstStyle/>
          <a:p>
            <a:pPr>
              <a:defRPr/>
            </a:pPr>
            <a:r>
              <a:rPr lang="en-US" sz="2000" dirty="0">
                <a:solidFill>
                  <a:schemeClr val="tx1">
                    <a:lumMod val="75000"/>
                    <a:lumOff val="25000"/>
                  </a:schemeClr>
                </a:solidFill>
                <a:latin typeface="Montserrat" pitchFamily="2" charset="77"/>
                <a:cs typeface="Arial" charset="0"/>
              </a:rPr>
              <a:t>Underground mining of copper occurs adjacent to the copper smelter in Mt Isa . In some cases remote controlled vehicles such as </a:t>
            </a:r>
            <a:r>
              <a:rPr lang="en-US" sz="2000" dirty="0" err="1">
                <a:solidFill>
                  <a:schemeClr val="tx1">
                    <a:lumMod val="75000"/>
                    <a:lumOff val="25000"/>
                  </a:schemeClr>
                </a:solidFill>
                <a:latin typeface="Montserrat" pitchFamily="2" charset="77"/>
                <a:cs typeface="Arial" charset="0"/>
              </a:rPr>
              <a:t>boggers</a:t>
            </a:r>
            <a:r>
              <a:rPr lang="en-US" sz="2000" dirty="0">
                <a:solidFill>
                  <a:schemeClr val="tx1">
                    <a:lumMod val="75000"/>
                    <a:lumOff val="25000"/>
                  </a:schemeClr>
                </a:solidFill>
                <a:latin typeface="Montserrat" pitchFamily="2" charset="77"/>
                <a:cs typeface="Arial" charset="0"/>
              </a:rPr>
              <a:t> are used underground.</a:t>
            </a:r>
            <a:endParaRPr lang="en-GB" sz="2000" dirty="0">
              <a:solidFill>
                <a:schemeClr val="tx1">
                  <a:lumMod val="75000"/>
                  <a:lumOff val="25000"/>
                </a:schemeClr>
              </a:solidFill>
              <a:latin typeface="Montserrat" pitchFamily="2" charset="77"/>
              <a:cs typeface="Arial" charset="0"/>
            </a:endParaRPr>
          </a:p>
        </p:txBody>
      </p:sp>
      <p:sp>
        <p:nvSpPr>
          <p:cNvPr id="10" name="TextBox 5">
            <a:extLst>
              <a:ext uri="{FF2B5EF4-FFF2-40B4-BE49-F238E27FC236}">
                <a16:creationId xmlns:a16="http://schemas.microsoft.com/office/drawing/2014/main" id="{9B9B00C7-2964-01A7-3B8D-D7FA30E8B4AC}"/>
              </a:ext>
            </a:extLst>
          </p:cNvPr>
          <p:cNvSpPr txBox="1">
            <a:spLocks noChangeArrowheads="1"/>
          </p:cNvSpPr>
          <p:nvPr/>
        </p:nvSpPr>
        <p:spPr bwMode="auto">
          <a:xfrm>
            <a:off x="4780884" y="6472281"/>
            <a:ext cx="2630231"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Images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3101384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Mineral Separation</a:t>
            </a:r>
          </a:p>
        </p:txBody>
      </p:sp>
      <p:pic>
        <p:nvPicPr>
          <p:cNvPr id="3" name="Picture 5">
            <a:extLst>
              <a:ext uri="{FF2B5EF4-FFF2-40B4-BE49-F238E27FC236}">
                <a16:creationId xmlns:a16="http://schemas.microsoft.com/office/drawing/2014/main" id="{D0041E01-E06E-F82C-0151-CDEE74DF38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23492" y="2765022"/>
            <a:ext cx="5043848" cy="353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a:extLst>
              <a:ext uri="{FF2B5EF4-FFF2-40B4-BE49-F238E27FC236}">
                <a16:creationId xmlns:a16="http://schemas.microsoft.com/office/drawing/2014/main" id="{B5BCF9E5-EC94-74EF-A5C2-193D075C81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517526" y="2748247"/>
            <a:ext cx="5058115" cy="354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E3BB907-CC98-3A32-4ABB-5FF5CED51FC6}"/>
              </a:ext>
            </a:extLst>
          </p:cNvPr>
          <p:cNvSpPr/>
          <p:nvPr/>
        </p:nvSpPr>
        <p:spPr>
          <a:xfrm>
            <a:off x="223838" y="1880571"/>
            <a:ext cx="11369674" cy="707886"/>
          </a:xfrm>
          <a:prstGeom prst="rect">
            <a:avLst/>
          </a:prstGeom>
        </p:spPr>
        <p:txBody>
          <a:bodyPr wrap="square">
            <a:spAutoFit/>
          </a:bodyPr>
          <a:lstStyle/>
          <a:p>
            <a:pPr>
              <a:defRPr/>
            </a:pPr>
            <a:r>
              <a:rPr lang="en-AU" sz="2000" dirty="0">
                <a:solidFill>
                  <a:schemeClr val="tx1">
                    <a:lumMod val="75000"/>
                    <a:lumOff val="25000"/>
                  </a:schemeClr>
                </a:solidFill>
                <a:latin typeface="Montserrat" pitchFamily="2" charset="77"/>
                <a:cs typeface="Arial" charset="0"/>
              </a:rPr>
              <a:t>A ROD and BALL MILL contains the</a:t>
            </a:r>
            <a:r>
              <a:rPr lang="en-US" sz="2000" dirty="0">
                <a:solidFill>
                  <a:schemeClr val="tx1">
                    <a:lumMod val="75000"/>
                    <a:lumOff val="25000"/>
                  </a:schemeClr>
                </a:solidFill>
                <a:latin typeface="Montserrat" pitchFamily="2" charset="77"/>
              </a:rPr>
              <a:t> ore and heavy steel balls which break the rock up until it resembles a fine powder.</a:t>
            </a:r>
          </a:p>
        </p:txBody>
      </p:sp>
      <p:sp>
        <p:nvSpPr>
          <p:cNvPr id="10" name="TextBox 5">
            <a:extLst>
              <a:ext uri="{FF2B5EF4-FFF2-40B4-BE49-F238E27FC236}">
                <a16:creationId xmlns:a16="http://schemas.microsoft.com/office/drawing/2014/main" id="{9B9B00C7-2964-01A7-3B8D-D7FA30E8B4AC}"/>
              </a:ext>
            </a:extLst>
          </p:cNvPr>
          <p:cNvSpPr txBox="1">
            <a:spLocks noChangeArrowheads="1"/>
          </p:cNvSpPr>
          <p:nvPr/>
        </p:nvSpPr>
        <p:spPr bwMode="auto">
          <a:xfrm>
            <a:off x="4780884" y="6472281"/>
            <a:ext cx="2630231"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Images courtesy of Xstrata Copper</a:t>
            </a:r>
            <a:endParaRPr lang="en-GB" altLang="en-US" sz="1100" dirty="0">
              <a:solidFill>
                <a:srgbClr val="F39071"/>
              </a:solidFill>
              <a:latin typeface="Montserrat" pitchFamily="2" charset="77"/>
            </a:endParaRPr>
          </a:p>
        </p:txBody>
      </p:sp>
      <p:sp>
        <p:nvSpPr>
          <p:cNvPr id="6" name="AutoShape 7">
            <a:extLst>
              <a:ext uri="{FF2B5EF4-FFF2-40B4-BE49-F238E27FC236}">
                <a16:creationId xmlns:a16="http://schemas.microsoft.com/office/drawing/2014/main" id="{1D4A7BCA-C2D0-F50F-CD0C-E5FD5E01514E}"/>
              </a:ext>
            </a:extLst>
          </p:cNvPr>
          <p:cNvSpPr>
            <a:spLocks noChangeArrowheads="1"/>
          </p:cNvSpPr>
          <p:nvPr/>
        </p:nvSpPr>
        <p:spPr bwMode="auto">
          <a:xfrm>
            <a:off x="2716791" y="3959141"/>
            <a:ext cx="428625" cy="947737"/>
          </a:xfrm>
          <a:prstGeom prst="downArrow">
            <a:avLst>
              <a:gd name="adj1" fmla="val 50000"/>
              <a:gd name="adj2" fmla="val 59372"/>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Tree>
    <p:extLst>
      <p:ext uri="{BB962C8B-B14F-4D97-AF65-F5344CB8AC3E}">
        <p14:creationId xmlns:p14="http://schemas.microsoft.com/office/powerpoint/2010/main" val="253871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tlgp 954-253">
            <a:extLst>
              <a:ext uri="{FF2B5EF4-FFF2-40B4-BE49-F238E27FC236}">
                <a16:creationId xmlns:a16="http://schemas.microsoft.com/office/drawing/2014/main" id="{5DDC5C3E-0BC6-2B7C-5747-B15D95EE83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795153"/>
            <a:ext cx="6875689"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a:t>Concentrating </a:t>
            </a:r>
            <a:r>
              <a:rPr lang="en-AU" dirty="0"/>
              <a:t>Flotation</a:t>
            </a:r>
          </a:p>
        </p:txBody>
      </p:sp>
      <p:sp>
        <p:nvSpPr>
          <p:cNvPr id="6" name="TextBox 4">
            <a:extLst>
              <a:ext uri="{FF2B5EF4-FFF2-40B4-BE49-F238E27FC236}">
                <a16:creationId xmlns:a16="http://schemas.microsoft.com/office/drawing/2014/main" id="{98494271-44D4-00E4-AAC1-291DBA54458F}"/>
              </a:ext>
            </a:extLst>
          </p:cNvPr>
          <p:cNvSpPr txBox="1">
            <a:spLocks noChangeArrowheads="1"/>
          </p:cNvSpPr>
          <p:nvPr/>
        </p:nvSpPr>
        <p:spPr bwMode="auto">
          <a:xfrm>
            <a:off x="4367344" y="6295715"/>
            <a:ext cx="34573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source: Queensland Resources Council</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167882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Froth Flotation Process</a:t>
            </a:r>
          </a:p>
        </p:txBody>
      </p:sp>
      <p:pic>
        <p:nvPicPr>
          <p:cNvPr id="3" name="Picture 5">
            <a:extLst>
              <a:ext uri="{FF2B5EF4-FFF2-40B4-BE49-F238E27FC236}">
                <a16:creationId xmlns:a16="http://schemas.microsoft.com/office/drawing/2014/main" id="{D0041E01-E06E-F82C-0151-CDEE74DF38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96000" y="2433100"/>
            <a:ext cx="5497512"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5">
            <a:extLst>
              <a:ext uri="{FF2B5EF4-FFF2-40B4-BE49-F238E27FC236}">
                <a16:creationId xmlns:a16="http://schemas.microsoft.com/office/drawing/2014/main" id="{55B64312-ECB6-87CE-4DBD-76166D8A7EA4}"/>
              </a:ext>
            </a:extLst>
          </p:cNvPr>
          <p:cNvSpPr txBox="1">
            <a:spLocks noChangeArrowheads="1"/>
          </p:cNvSpPr>
          <p:nvPr/>
        </p:nvSpPr>
        <p:spPr bwMode="auto">
          <a:xfrm>
            <a:off x="7070545" y="5636675"/>
            <a:ext cx="354842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source: Queensland Resources Council</a:t>
            </a:r>
            <a:endParaRPr lang="en-GB" altLang="en-US" sz="1100" dirty="0">
              <a:solidFill>
                <a:srgbClr val="F39071"/>
              </a:solidFill>
              <a:latin typeface="Montserrat" pitchFamily="2" charset="77"/>
            </a:endParaRPr>
          </a:p>
        </p:txBody>
      </p:sp>
      <p:sp>
        <p:nvSpPr>
          <p:cNvPr id="11" name="TextBox 10">
            <a:extLst>
              <a:ext uri="{FF2B5EF4-FFF2-40B4-BE49-F238E27FC236}">
                <a16:creationId xmlns:a16="http://schemas.microsoft.com/office/drawing/2014/main" id="{19CFBCA3-7144-EC56-65BA-90C873A74F8C}"/>
              </a:ext>
            </a:extLst>
          </p:cNvPr>
          <p:cNvSpPr txBox="1"/>
          <p:nvPr/>
        </p:nvSpPr>
        <p:spPr>
          <a:xfrm>
            <a:off x="223838" y="2639683"/>
            <a:ext cx="5497512" cy="3139321"/>
          </a:xfrm>
          <a:prstGeom prst="rect">
            <a:avLst/>
          </a:prstGeom>
          <a:noFill/>
        </p:spPr>
        <p:txBody>
          <a:bodyPr wrap="square">
            <a:spAutoFit/>
          </a:bodyPr>
          <a:lstStyle/>
          <a:p>
            <a:pPr marL="268288" indent="-268288">
              <a:lnSpc>
                <a:spcPct val="90000"/>
              </a:lnSpc>
              <a:buClr>
                <a:srgbClr val="F39071"/>
              </a:buClr>
              <a:buFont typeface="Arial" pitchFamily="34" charset="0"/>
              <a:buChar char="•"/>
              <a:defRPr/>
            </a:pPr>
            <a:r>
              <a:rPr lang="en-AU" sz="2000" dirty="0">
                <a:solidFill>
                  <a:schemeClr val="tx1">
                    <a:lumMod val="75000"/>
                    <a:lumOff val="25000"/>
                  </a:schemeClr>
                </a:solidFill>
                <a:latin typeface="Montserrat" pitchFamily="2" charset="77"/>
              </a:rPr>
              <a:t>C</a:t>
            </a:r>
            <a:r>
              <a:rPr lang="en-US" sz="2000" dirty="0">
                <a:solidFill>
                  <a:schemeClr val="tx1">
                    <a:lumMod val="75000"/>
                    <a:lumOff val="25000"/>
                  </a:schemeClr>
                </a:solidFill>
                <a:latin typeface="Montserrat" pitchFamily="2" charset="77"/>
              </a:rPr>
              <a:t>rushed ore is mixed with water, detergents and other chemicals </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Finely powdered mineral clings to air bubbles and floats to the surface </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Waste rock sinks to the bottom</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Copper concentrate is transported to the thickeners to remove excess water </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 Dried concentrate is transported  to the stacker for storage before use</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 Waste rock is returned to the site </a:t>
            </a:r>
          </a:p>
          <a:p>
            <a:pPr marL="268288" indent="-268288">
              <a:lnSpc>
                <a:spcPct val="90000"/>
              </a:lnSpc>
              <a:buClr>
                <a:srgbClr val="F39071"/>
              </a:buClr>
              <a:buFont typeface="Arial" pitchFamily="34" charset="0"/>
              <a:buChar char="•"/>
              <a:defRPr/>
            </a:pPr>
            <a:r>
              <a:rPr lang="en-US" sz="2000" dirty="0">
                <a:solidFill>
                  <a:schemeClr val="tx1">
                    <a:lumMod val="75000"/>
                    <a:lumOff val="25000"/>
                  </a:schemeClr>
                </a:solidFill>
                <a:latin typeface="Montserrat" pitchFamily="2" charset="77"/>
              </a:rPr>
              <a:t> Water is re-used (as much as possible).</a:t>
            </a:r>
            <a:endParaRPr lang="en-GB" sz="2000" dirty="0">
              <a:solidFill>
                <a:schemeClr val="tx1">
                  <a:lumMod val="75000"/>
                  <a:lumOff val="25000"/>
                </a:schemeClr>
              </a:solidFill>
              <a:latin typeface="Montserrat" pitchFamily="2" charset="77"/>
              <a:cs typeface="Arial" charset="0"/>
            </a:endParaRPr>
          </a:p>
        </p:txBody>
      </p:sp>
    </p:spTree>
    <p:extLst>
      <p:ext uri="{BB962C8B-B14F-4D97-AF65-F5344CB8AC3E}">
        <p14:creationId xmlns:p14="http://schemas.microsoft.com/office/powerpoint/2010/main" val="3741765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age 9.jpg">
            <a:extLst>
              <a:ext uri="{FF2B5EF4-FFF2-40B4-BE49-F238E27FC236}">
                <a16:creationId xmlns:a16="http://schemas.microsoft.com/office/drawing/2014/main" id="{1E5EF729-AB21-6AA1-EBEE-BD7B58EAD4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799158"/>
            <a:ext cx="6875689" cy="449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Stacker Reclaimer</a:t>
            </a:r>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1989661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err="1"/>
              <a:t>Isasmelt</a:t>
            </a:r>
            <a:endParaRPr lang="en-AU" dirty="0"/>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pic>
        <p:nvPicPr>
          <p:cNvPr id="5" name="Picture 2" descr="isa smelt lance">
            <a:extLst>
              <a:ext uri="{FF2B5EF4-FFF2-40B4-BE49-F238E27FC236}">
                <a16:creationId xmlns:a16="http://schemas.microsoft.com/office/drawing/2014/main" id="{4127BE4D-3204-18F2-187B-2221524C4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146" y="1799158"/>
            <a:ext cx="3949700" cy="449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54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7AD0E1-23F8-7042-BB66-BDB466288849}"/>
              </a:ext>
            </a:extLst>
          </p:cNvPr>
          <p:cNvSpPr>
            <a:spLocks noGrp="1"/>
          </p:cNvSpPr>
          <p:nvPr>
            <p:ph type="body" sz="quarter" idx="11"/>
          </p:nvPr>
        </p:nvSpPr>
        <p:spPr/>
        <p:txBody>
          <a:bodyPr/>
          <a:lstStyle/>
          <a:p>
            <a:pPr marL="268288" indent="-268288">
              <a:lnSpc>
                <a:spcPct val="90000"/>
              </a:lnSpc>
              <a:buFont typeface="Arial" pitchFamily="34" charset="0"/>
              <a:buChar char="•"/>
              <a:defRPr/>
            </a:pPr>
            <a:r>
              <a:rPr lang="en-US" sz="2200" b="0" dirty="0">
                <a:solidFill>
                  <a:schemeClr val="tx1">
                    <a:lumMod val="75000"/>
                    <a:lumOff val="25000"/>
                  </a:schemeClr>
                </a:solidFill>
                <a:latin typeface="Montserrat" pitchFamily="2" charset="77"/>
              </a:rPr>
              <a:t>The process of taking the copper concentrate(CuFeS</a:t>
            </a:r>
            <a:r>
              <a:rPr lang="en-US" sz="2200" b="0" baseline="-25000" dirty="0">
                <a:solidFill>
                  <a:schemeClr val="tx1">
                    <a:lumMod val="75000"/>
                    <a:lumOff val="25000"/>
                  </a:schemeClr>
                </a:solidFill>
                <a:latin typeface="Montserrat" pitchFamily="2" charset="77"/>
              </a:rPr>
              <a:t>2</a:t>
            </a:r>
            <a:r>
              <a:rPr lang="en-US" sz="2200" b="0" dirty="0">
                <a:solidFill>
                  <a:schemeClr val="tx1">
                    <a:lumMod val="75000"/>
                    <a:lumOff val="25000"/>
                  </a:schemeClr>
                </a:solidFill>
                <a:latin typeface="Montserrat" pitchFamily="2" charset="77"/>
              </a:rPr>
              <a:t>) and reacting it with SiO</a:t>
            </a:r>
            <a:r>
              <a:rPr lang="en-US" sz="2200" b="0" baseline="-25000" dirty="0">
                <a:solidFill>
                  <a:schemeClr val="tx1">
                    <a:lumMod val="75000"/>
                    <a:lumOff val="25000"/>
                  </a:schemeClr>
                </a:solidFill>
                <a:latin typeface="Montserrat" pitchFamily="2" charset="77"/>
              </a:rPr>
              <a:t>2, </a:t>
            </a:r>
            <a:r>
              <a:rPr lang="en-US" sz="2200" b="0" dirty="0">
                <a:solidFill>
                  <a:schemeClr val="tx1">
                    <a:lumMod val="75000"/>
                    <a:lumOff val="25000"/>
                  </a:schemeClr>
                </a:solidFill>
                <a:latin typeface="Montserrat" pitchFamily="2" charset="77"/>
              </a:rPr>
              <a:t>and O</a:t>
            </a:r>
            <a:r>
              <a:rPr lang="en-US" sz="2200" b="0" baseline="-25000" dirty="0">
                <a:solidFill>
                  <a:schemeClr val="tx1">
                    <a:lumMod val="75000"/>
                    <a:lumOff val="25000"/>
                  </a:schemeClr>
                </a:solidFill>
                <a:latin typeface="Montserrat" pitchFamily="2" charset="77"/>
              </a:rPr>
              <a:t>2  </a:t>
            </a:r>
            <a:r>
              <a:rPr lang="en-US" sz="2200" b="0" dirty="0">
                <a:solidFill>
                  <a:schemeClr val="tx1">
                    <a:lumMod val="75000"/>
                    <a:lumOff val="25000"/>
                  </a:schemeClr>
                </a:solidFill>
                <a:latin typeface="Montserrat" pitchFamily="2" charset="77"/>
              </a:rPr>
              <a:t>to produce slag (waste), copper matte and </a:t>
            </a:r>
            <a:r>
              <a:rPr lang="en-US" sz="2200" b="0" dirty="0" err="1">
                <a:solidFill>
                  <a:schemeClr val="tx1">
                    <a:lumMod val="75000"/>
                    <a:lumOff val="25000"/>
                  </a:schemeClr>
                </a:solidFill>
                <a:latin typeface="Montserrat" pitchFamily="2" charset="77"/>
              </a:rPr>
              <a:t>sulphur</a:t>
            </a:r>
            <a:r>
              <a:rPr lang="en-US" sz="2200" b="0" dirty="0">
                <a:solidFill>
                  <a:schemeClr val="tx1">
                    <a:lumMod val="75000"/>
                    <a:lumOff val="25000"/>
                  </a:schemeClr>
                </a:solidFill>
                <a:latin typeface="Montserrat" pitchFamily="2" charset="77"/>
              </a:rPr>
              <a:t> dioxide (gas).</a:t>
            </a:r>
          </a:p>
          <a:p>
            <a:pPr marL="268288" indent="-268288">
              <a:lnSpc>
                <a:spcPct val="90000"/>
              </a:lnSpc>
              <a:buFont typeface="Arial" pitchFamily="34" charset="0"/>
              <a:buChar char="•"/>
              <a:defRPr/>
            </a:pPr>
            <a:endParaRPr lang="en-US" sz="2200" b="0" dirty="0">
              <a:solidFill>
                <a:schemeClr val="tx1">
                  <a:lumMod val="75000"/>
                  <a:lumOff val="25000"/>
                </a:schemeClr>
              </a:solidFill>
              <a:latin typeface="Montserrat" pitchFamily="2" charset="77"/>
            </a:endParaRPr>
          </a:p>
          <a:p>
            <a:pPr marL="268288" indent="-268288">
              <a:lnSpc>
                <a:spcPct val="90000"/>
              </a:lnSpc>
              <a:buFont typeface="Arial" pitchFamily="34" charset="0"/>
              <a:buChar char="•"/>
              <a:defRPr/>
            </a:pPr>
            <a:r>
              <a:rPr lang="en-US" sz="2200" b="0" dirty="0">
                <a:solidFill>
                  <a:schemeClr val="tx1">
                    <a:lumMod val="75000"/>
                    <a:lumOff val="25000"/>
                  </a:schemeClr>
                </a:solidFill>
                <a:latin typeface="Montserrat" pitchFamily="2" charset="77"/>
              </a:rPr>
              <a:t>The SO</a:t>
            </a:r>
            <a:r>
              <a:rPr lang="en-US" sz="2200" b="0" baseline="-25000" dirty="0">
                <a:solidFill>
                  <a:schemeClr val="tx1">
                    <a:lumMod val="75000"/>
                    <a:lumOff val="25000"/>
                  </a:schemeClr>
                </a:solidFill>
                <a:latin typeface="Montserrat" pitchFamily="2" charset="77"/>
              </a:rPr>
              <a:t>2</a:t>
            </a:r>
            <a:r>
              <a:rPr lang="en-US" sz="2200" b="0" dirty="0">
                <a:solidFill>
                  <a:schemeClr val="tx1">
                    <a:lumMod val="75000"/>
                    <a:lumOff val="25000"/>
                  </a:schemeClr>
                </a:solidFill>
                <a:latin typeface="Montserrat" pitchFamily="2" charset="77"/>
              </a:rPr>
              <a:t> is collected at several stages and is used to make </a:t>
            </a:r>
            <a:r>
              <a:rPr lang="en-US" sz="2200" b="0" dirty="0" err="1">
                <a:solidFill>
                  <a:schemeClr val="tx1">
                    <a:lumMod val="75000"/>
                    <a:lumOff val="25000"/>
                  </a:schemeClr>
                </a:solidFill>
                <a:latin typeface="Montserrat" pitchFamily="2" charset="77"/>
              </a:rPr>
              <a:t>sulphuric</a:t>
            </a:r>
            <a:r>
              <a:rPr lang="en-US" sz="2200" b="0" dirty="0">
                <a:solidFill>
                  <a:schemeClr val="tx1">
                    <a:lumMod val="75000"/>
                    <a:lumOff val="25000"/>
                  </a:schemeClr>
                </a:solidFill>
                <a:latin typeface="Montserrat" pitchFamily="2" charset="77"/>
              </a:rPr>
              <a:t> acid which is further processed into </a:t>
            </a:r>
            <a:r>
              <a:rPr lang="en-US" sz="2200" b="0" dirty="0" err="1">
                <a:solidFill>
                  <a:schemeClr val="tx1">
                    <a:lumMod val="75000"/>
                    <a:lumOff val="25000"/>
                  </a:schemeClr>
                </a:solidFill>
                <a:latin typeface="Montserrat" pitchFamily="2" charset="77"/>
              </a:rPr>
              <a:t>fertiliser</a:t>
            </a:r>
            <a:r>
              <a:rPr lang="en-US" sz="2200" b="0" dirty="0">
                <a:solidFill>
                  <a:schemeClr val="tx1">
                    <a:lumMod val="75000"/>
                    <a:lumOff val="25000"/>
                  </a:schemeClr>
                </a:solidFill>
                <a:latin typeface="Montserrat" pitchFamily="2" charset="77"/>
              </a:rPr>
              <a:t>.</a:t>
            </a:r>
          </a:p>
          <a:p>
            <a:pPr marL="268288" indent="-268288">
              <a:lnSpc>
                <a:spcPct val="90000"/>
              </a:lnSpc>
              <a:buFont typeface="Arial" pitchFamily="34" charset="0"/>
              <a:buChar char="•"/>
              <a:defRPr/>
            </a:pPr>
            <a:endParaRPr lang="en-US" sz="2200" b="0" dirty="0">
              <a:solidFill>
                <a:schemeClr val="tx1">
                  <a:lumMod val="75000"/>
                  <a:lumOff val="25000"/>
                </a:schemeClr>
              </a:solidFill>
              <a:latin typeface="Montserrat" pitchFamily="2" charset="77"/>
            </a:endParaRPr>
          </a:p>
          <a:p>
            <a:pPr marL="268288" indent="-268288">
              <a:lnSpc>
                <a:spcPct val="90000"/>
              </a:lnSpc>
              <a:buFont typeface="Arial" pitchFamily="34" charset="0"/>
              <a:buChar char="•"/>
              <a:defRPr/>
            </a:pPr>
            <a:r>
              <a:rPr lang="en-US" sz="2200" b="0" dirty="0">
                <a:solidFill>
                  <a:schemeClr val="tx1">
                    <a:lumMod val="75000"/>
                    <a:lumOff val="25000"/>
                  </a:schemeClr>
                </a:solidFill>
                <a:latin typeface="Montserrat" pitchFamily="2" charset="77"/>
              </a:rPr>
              <a:t>The matte copper is further treated in a copper converter.</a:t>
            </a:r>
          </a:p>
          <a:p>
            <a:endParaRPr lang="en-AU" sz="2200" b="0" dirty="0">
              <a:solidFill>
                <a:schemeClr val="tx1">
                  <a:lumMod val="75000"/>
                  <a:lumOff val="25000"/>
                </a:schemeClr>
              </a:solidFill>
              <a:latin typeface="Montserrat" pitchFamily="2" charset="77"/>
            </a:endParaRPr>
          </a:p>
        </p:txBody>
      </p:sp>
      <p:sp>
        <p:nvSpPr>
          <p:cNvPr id="5" name="Text Placeholder 1">
            <a:extLst>
              <a:ext uri="{FF2B5EF4-FFF2-40B4-BE49-F238E27FC236}">
                <a16:creationId xmlns:a16="http://schemas.microsoft.com/office/drawing/2014/main" id="{5EF4713C-407F-C6FD-AB0F-9FEBEA32266B}"/>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Smelting</a:t>
            </a:r>
          </a:p>
        </p:txBody>
      </p:sp>
    </p:spTree>
    <p:extLst>
      <p:ext uri="{BB962C8B-B14F-4D97-AF65-F5344CB8AC3E}">
        <p14:creationId xmlns:p14="http://schemas.microsoft.com/office/powerpoint/2010/main" val="370466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5EF4713C-407F-C6FD-AB0F-9FEBEA32266B}"/>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Smelting</a:t>
            </a:r>
          </a:p>
        </p:txBody>
      </p:sp>
      <p:sp>
        <p:nvSpPr>
          <p:cNvPr id="6" name="Freeform 10" descr="Horizontal brick">
            <a:extLst>
              <a:ext uri="{FF2B5EF4-FFF2-40B4-BE49-F238E27FC236}">
                <a16:creationId xmlns:a16="http://schemas.microsoft.com/office/drawing/2014/main" id="{736AB732-4B04-D41E-885A-152966A2ABFD}"/>
              </a:ext>
            </a:extLst>
          </p:cNvPr>
          <p:cNvSpPr>
            <a:spLocks/>
          </p:cNvSpPr>
          <p:nvPr/>
        </p:nvSpPr>
        <p:spPr bwMode="auto">
          <a:xfrm>
            <a:off x="4589837" y="2860401"/>
            <a:ext cx="1905000" cy="2909887"/>
          </a:xfrm>
          <a:custGeom>
            <a:avLst/>
            <a:gdLst>
              <a:gd name="T0" fmla="*/ 0 w 1200"/>
              <a:gd name="T1" fmla="*/ 0 h 1872"/>
              <a:gd name="T2" fmla="*/ 2147483647 w 1200"/>
              <a:gd name="T3" fmla="*/ 2147483647 h 1872"/>
              <a:gd name="T4" fmla="*/ 2147483647 w 1200"/>
              <a:gd name="T5" fmla="*/ 2147483647 h 1872"/>
              <a:gd name="T6" fmla="*/ 2147483647 w 1200"/>
              <a:gd name="T7" fmla="*/ 2147483647 h 1872"/>
              <a:gd name="T8" fmla="*/ 2147483647 w 1200"/>
              <a:gd name="T9" fmla="*/ 0 h 1872"/>
              <a:gd name="T10" fmla="*/ 0 w 1200"/>
              <a:gd name="T11" fmla="*/ 0 h 1872"/>
              <a:gd name="T12" fmla="*/ 0 60000 65536"/>
              <a:gd name="T13" fmla="*/ 0 60000 65536"/>
              <a:gd name="T14" fmla="*/ 0 60000 65536"/>
              <a:gd name="T15" fmla="*/ 0 60000 65536"/>
              <a:gd name="T16" fmla="*/ 0 60000 65536"/>
              <a:gd name="T17" fmla="*/ 0 60000 65536"/>
              <a:gd name="T18" fmla="*/ 0 w 1200"/>
              <a:gd name="T19" fmla="*/ 0 h 1872"/>
              <a:gd name="T20" fmla="*/ 1200 w 1200"/>
              <a:gd name="T21" fmla="*/ 1872 h 1872"/>
            </a:gdLst>
            <a:ahLst/>
            <a:cxnLst>
              <a:cxn ang="T12">
                <a:pos x="T0" y="T1"/>
              </a:cxn>
              <a:cxn ang="T13">
                <a:pos x="T2" y="T3"/>
              </a:cxn>
              <a:cxn ang="T14">
                <a:pos x="T4" y="T5"/>
              </a:cxn>
              <a:cxn ang="T15">
                <a:pos x="T6" y="T7"/>
              </a:cxn>
              <a:cxn ang="T16">
                <a:pos x="T8" y="T9"/>
              </a:cxn>
              <a:cxn ang="T17">
                <a:pos x="T10" y="T11"/>
              </a:cxn>
            </a:cxnLst>
            <a:rect l="T18" t="T19" r="T20" b="T21"/>
            <a:pathLst>
              <a:path w="1200" h="1872">
                <a:moveTo>
                  <a:pt x="0" y="0"/>
                </a:moveTo>
                <a:lnTo>
                  <a:pt x="384" y="720"/>
                </a:lnTo>
                <a:lnTo>
                  <a:pt x="384" y="1872"/>
                </a:lnTo>
                <a:lnTo>
                  <a:pt x="1200" y="1872"/>
                </a:lnTo>
                <a:lnTo>
                  <a:pt x="1200" y="0"/>
                </a:lnTo>
                <a:lnTo>
                  <a:pt x="0" y="0"/>
                </a:lnTo>
                <a:close/>
              </a:path>
            </a:pathLst>
          </a:custGeom>
          <a:blipFill dpi="0" rotWithShape="0">
            <a:blip r:embed="rId3"/>
            <a:srcRect/>
            <a:tile tx="0" ty="0" sx="100000" sy="100000" flip="none" algn="tl"/>
          </a:blipFill>
          <a:ln/>
        </p:spPr>
        <p:txBody>
          <a:bodyPr wrap="none" anchor="ctr"/>
          <a:lstStyle/>
          <a:p>
            <a:endParaRPr lang="en-AU"/>
          </a:p>
        </p:txBody>
      </p:sp>
      <p:sp>
        <p:nvSpPr>
          <p:cNvPr id="7" name="Text Box 48">
            <a:extLst>
              <a:ext uri="{FF2B5EF4-FFF2-40B4-BE49-F238E27FC236}">
                <a16:creationId xmlns:a16="http://schemas.microsoft.com/office/drawing/2014/main" id="{7D65E5DF-4E16-338A-51CF-5FD9C9FDC6ED}"/>
              </a:ext>
            </a:extLst>
          </p:cNvPr>
          <p:cNvSpPr txBox="1">
            <a:spLocks noChangeArrowheads="1"/>
          </p:cNvSpPr>
          <p:nvPr/>
        </p:nvSpPr>
        <p:spPr bwMode="auto">
          <a:xfrm>
            <a:off x="6759574" y="3790712"/>
            <a:ext cx="4833937" cy="1446212"/>
          </a:xfrm>
          <a:prstGeom prst="rect">
            <a:avLst/>
          </a:prstGeom>
          <a:solidFill>
            <a:srgbClr val="FFFF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10CuFeS</a:t>
            </a:r>
            <a:r>
              <a:rPr lang="en-AU" altLang="en-US" sz="1600" b="1" baseline="-25000" dirty="0">
                <a:latin typeface="Montserrat" pitchFamily="2" charset="77"/>
              </a:rPr>
              <a:t>2</a:t>
            </a:r>
            <a:r>
              <a:rPr lang="en-AU" altLang="en-US" sz="1600" b="1" dirty="0">
                <a:latin typeface="Montserrat" pitchFamily="2" charset="77"/>
              </a:rPr>
              <a:t> + 15</a:t>
            </a:r>
            <a:r>
              <a:rPr lang="en-AU" altLang="en-US" sz="1600" b="1" dirty="0">
                <a:latin typeface="Montserrat" pitchFamily="2" charset="77"/>
                <a:sym typeface="Symbol" pitchFamily="2" charset="2"/>
              </a:rPr>
              <a:t>½</a:t>
            </a:r>
            <a:r>
              <a:rPr lang="en-AU" altLang="en-US" sz="1600" b="1" dirty="0">
                <a:latin typeface="Montserrat" pitchFamily="2" charset="77"/>
              </a:rPr>
              <a:t>O</a:t>
            </a:r>
            <a:r>
              <a:rPr lang="en-AU" altLang="en-US" sz="1600" b="1" baseline="-25000" dirty="0">
                <a:latin typeface="Montserrat" pitchFamily="2" charset="77"/>
              </a:rPr>
              <a:t>2</a:t>
            </a:r>
            <a:r>
              <a:rPr lang="en-AU" altLang="en-US" sz="1600" b="1" dirty="0">
                <a:latin typeface="Montserrat" pitchFamily="2" charset="77"/>
              </a:rPr>
              <a:t> + 3</a:t>
            </a:r>
            <a:r>
              <a:rPr lang="en-AU" altLang="en-US" sz="1600" b="1" dirty="0">
                <a:latin typeface="Montserrat" pitchFamily="2" charset="77"/>
                <a:sym typeface="Symbol" pitchFamily="2" charset="2"/>
              </a:rPr>
              <a:t>½</a:t>
            </a:r>
            <a:r>
              <a:rPr lang="en-AU" altLang="en-US" sz="1600" b="1" dirty="0">
                <a:latin typeface="Montserrat" pitchFamily="2" charset="77"/>
              </a:rPr>
              <a:t>SiO</a:t>
            </a:r>
            <a:r>
              <a:rPr lang="en-AU" altLang="en-US" sz="1600" b="1" baseline="-25000" dirty="0">
                <a:latin typeface="Montserrat" pitchFamily="2" charset="77"/>
              </a:rPr>
              <a:t>2</a:t>
            </a:r>
            <a:r>
              <a:rPr lang="en-AU" altLang="en-US" sz="1600" b="1" dirty="0">
                <a:latin typeface="Montserrat" pitchFamily="2" charset="77"/>
              </a:rPr>
              <a:t> </a:t>
            </a:r>
            <a:r>
              <a:rPr lang="en-AU" altLang="en-US" sz="1600" b="1" dirty="0">
                <a:latin typeface="Montserrat" pitchFamily="2" charset="77"/>
                <a:sym typeface="Symbol" pitchFamily="2" charset="2"/>
              </a:rPr>
              <a:t></a:t>
            </a:r>
            <a:endParaRPr lang="en-AU" altLang="en-US" sz="1600" b="1" dirty="0">
              <a:latin typeface="Montserrat" pitchFamily="2" charset="77"/>
            </a:endParaRPr>
          </a:p>
          <a:p>
            <a:pPr>
              <a:spcBef>
                <a:spcPct val="50000"/>
              </a:spcBef>
            </a:pPr>
            <a:r>
              <a:rPr lang="en-AU" altLang="en-US" sz="1600" b="1" dirty="0">
                <a:latin typeface="Montserrat" pitchFamily="2" charset="77"/>
              </a:rPr>
              <a:t>		5Cu</a:t>
            </a:r>
            <a:r>
              <a:rPr lang="en-AU" altLang="en-US" sz="1600" b="1" baseline="-25000" dirty="0">
                <a:latin typeface="Montserrat" pitchFamily="2" charset="77"/>
              </a:rPr>
              <a:t>2</a:t>
            </a:r>
            <a:r>
              <a:rPr lang="en-AU" altLang="en-US" sz="1600" b="1" dirty="0">
                <a:latin typeface="Montserrat" pitchFamily="2" charset="77"/>
              </a:rPr>
              <a:t>S + 3FeS  (matte)</a:t>
            </a:r>
          </a:p>
          <a:p>
            <a:pPr>
              <a:spcBef>
                <a:spcPct val="50000"/>
              </a:spcBef>
            </a:pPr>
            <a:r>
              <a:rPr lang="en-AU" altLang="en-US" sz="1600" b="1" dirty="0">
                <a:latin typeface="Montserrat" pitchFamily="2" charset="77"/>
              </a:rPr>
              <a:t>		+ 3</a:t>
            </a:r>
            <a:r>
              <a:rPr lang="en-AU" altLang="en-US" sz="1600" b="1" dirty="0">
                <a:latin typeface="Montserrat" pitchFamily="2" charset="77"/>
                <a:sym typeface="Symbol" pitchFamily="2" charset="2"/>
              </a:rPr>
              <a:t>½</a:t>
            </a:r>
            <a:r>
              <a:rPr lang="en-AU" altLang="en-US" sz="1600" b="1" dirty="0">
                <a:latin typeface="Montserrat" pitchFamily="2" charset="77"/>
              </a:rPr>
              <a:t>Fe</a:t>
            </a:r>
            <a:r>
              <a:rPr lang="en-AU" altLang="en-US" sz="1600" b="1" baseline="-25000" dirty="0">
                <a:latin typeface="Montserrat" pitchFamily="2" charset="77"/>
              </a:rPr>
              <a:t>2</a:t>
            </a:r>
            <a:r>
              <a:rPr lang="en-AU" altLang="en-US" sz="1600" b="1" dirty="0">
                <a:latin typeface="Montserrat" pitchFamily="2" charset="77"/>
              </a:rPr>
              <a:t>SiO</a:t>
            </a:r>
            <a:r>
              <a:rPr lang="en-AU" altLang="en-US" sz="1600" b="1" baseline="-25000" dirty="0">
                <a:latin typeface="Montserrat" pitchFamily="2" charset="77"/>
              </a:rPr>
              <a:t>4</a:t>
            </a:r>
            <a:r>
              <a:rPr lang="en-AU" altLang="en-US" sz="1600" b="1" dirty="0">
                <a:latin typeface="Montserrat" pitchFamily="2" charset="77"/>
              </a:rPr>
              <a:t> (slag)</a:t>
            </a:r>
          </a:p>
          <a:p>
            <a:pPr>
              <a:spcBef>
                <a:spcPct val="50000"/>
              </a:spcBef>
            </a:pPr>
            <a:r>
              <a:rPr lang="en-AU" altLang="en-US" sz="1600" b="1" dirty="0">
                <a:latin typeface="Montserrat" pitchFamily="2" charset="77"/>
              </a:rPr>
              <a:t>		+ 12SO</a:t>
            </a:r>
            <a:r>
              <a:rPr lang="en-AU" altLang="en-US" sz="1600" b="1" baseline="-25000" dirty="0">
                <a:latin typeface="Montserrat" pitchFamily="2" charset="77"/>
              </a:rPr>
              <a:t>2</a:t>
            </a:r>
            <a:r>
              <a:rPr lang="en-AU" altLang="en-US" sz="1600" b="1" dirty="0">
                <a:latin typeface="Montserrat" pitchFamily="2" charset="77"/>
              </a:rPr>
              <a:t> (gas)</a:t>
            </a:r>
          </a:p>
        </p:txBody>
      </p:sp>
      <p:sp>
        <p:nvSpPr>
          <p:cNvPr id="8" name="Text Box 35">
            <a:extLst>
              <a:ext uri="{FF2B5EF4-FFF2-40B4-BE49-F238E27FC236}">
                <a16:creationId xmlns:a16="http://schemas.microsoft.com/office/drawing/2014/main" id="{06B1FD49-A243-096E-B130-2694043A3E5B}"/>
              </a:ext>
            </a:extLst>
          </p:cNvPr>
          <p:cNvSpPr txBox="1">
            <a:spLocks noChangeArrowheads="1"/>
          </p:cNvSpPr>
          <p:nvPr/>
        </p:nvSpPr>
        <p:spPr bwMode="auto">
          <a:xfrm>
            <a:off x="7423942" y="2772656"/>
            <a:ext cx="3505200" cy="787400"/>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ct val="80000"/>
              </a:lnSpc>
              <a:spcBef>
                <a:spcPct val="20000"/>
              </a:spcBef>
            </a:pPr>
            <a:r>
              <a:rPr lang="en-AU" altLang="en-US" sz="1600" dirty="0">
                <a:latin typeface="Montserrat" pitchFamily="2" charset="77"/>
              </a:rPr>
              <a:t>Concentrates (CuFeS</a:t>
            </a:r>
            <a:r>
              <a:rPr lang="en-AU" altLang="en-US" sz="1600" baseline="-25000" dirty="0">
                <a:latin typeface="Montserrat" pitchFamily="2" charset="77"/>
              </a:rPr>
              <a:t>2</a:t>
            </a:r>
            <a:r>
              <a:rPr lang="en-AU" altLang="en-US" sz="1600" dirty="0">
                <a:latin typeface="Montserrat" pitchFamily="2" charset="77"/>
              </a:rPr>
              <a:t>)</a:t>
            </a:r>
          </a:p>
          <a:p>
            <a:pPr>
              <a:lnSpc>
                <a:spcPct val="80000"/>
              </a:lnSpc>
              <a:spcBef>
                <a:spcPct val="20000"/>
              </a:spcBef>
            </a:pPr>
            <a:r>
              <a:rPr lang="en-AU" altLang="en-US" sz="1600" dirty="0">
                <a:latin typeface="Montserrat" pitchFamily="2" charset="77"/>
              </a:rPr>
              <a:t>Flux (SiO</a:t>
            </a:r>
            <a:r>
              <a:rPr lang="en-AU" altLang="en-US" sz="1600" baseline="-25000" dirty="0">
                <a:latin typeface="Montserrat" pitchFamily="2" charset="77"/>
              </a:rPr>
              <a:t>2</a:t>
            </a:r>
            <a:r>
              <a:rPr lang="en-AU" altLang="en-US" sz="1600" dirty="0">
                <a:latin typeface="Montserrat" pitchFamily="2" charset="77"/>
              </a:rPr>
              <a:t>)</a:t>
            </a:r>
          </a:p>
          <a:p>
            <a:pPr>
              <a:lnSpc>
                <a:spcPct val="80000"/>
              </a:lnSpc>
              <a:spcBef>
                <a:spcPct val="20000"/>
              </a:spcBef>
            </a:pPr>
            <a:r>
              <a:rPr lang="en-AU" altLang="en-US" sz="1600" dirty="0">
                <a:latin typeface="Montserrat" pitchFamily="2" charset="77"/>
              </a:rPr>
              <a:t>Coal (C,H)</a:t>
            </a:r>
          </a:p>
        </p:txBody>
      </p:sp>
      <p:sp>
        <p:nvSpPr>
          <p:cNvPr id="9" name="Text Box 38">
            <a:extLst>
              <a:ext uri="{FF2B5EF4-FFF2-40B4-BE49-F238E27FC236}">
                <a16:creationId xmlns:a16="http://schemas.microsoft.com/office/drawing/2014/main" id="{DA84D82F-1EB2-E6DB-E7E5-9837833BD00F}"/>
              </a:ext>
            </a:extLst>
          </p:cNvPr>
          <p:cNvSpPr txBox="1">
            <a:spLocks noChangeArrowheads="1"/>
          </p:cNvSpPr>
          <p:nvPr/>
        </p:nvSpPr>
        <p:spPr bwMode="auto">
          <a:xfrm>
            <a:off x="5370512" y="1754600"/>
            <a:ext cx="2778125" cy="787400"/>
          </a:xfrm>
          <a:prstGeom prst="rect">
            <a:avLst/>
          </a:prstGeom>
          <a:solidFill>
            <a:schemeClr val="bg1"/>
          </a:solidFill>
          <a:ln w="38100">
            <a:solidFill>
              <a:srgbClr val="0000FF"/>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ct val="80000"/>
              </a:lnSpc>
              <a:spcBef>
                <a:spcPct val="20000"/>
              </a:spcBef>
            </a:pPr>
            <a:r>
              <a:rPr lang="en-AU" altLang="en-US" sz="1600" dirty="0">
                <a:latin typeface="Montserrat" pitchFamily="2" charset="77"/>
              </a:rPr>
              <a:t>Oxygen (O</a:t>
            </a:r>
            <a:r>
              <a:rPr lang="en-AU" altLang="en-US" sz="1600" baseline="-25000" dirty="0">
                <a:latin typeface="Montserrat" pitchFamily="2" charset="77"/>
              </a:rPr>
              <a:t>2</a:t>
            </a:r>
            <a:r>
              <a:rPr lang="en-AU" altLang="en-US" sz="1600" dirty="0">
                <a:latin typeface="Montserrat" pitchFamily="2" charset="77"/>
              </a:rPr>
              <a:t>)</a:t>
            </a:r>
          </a:p>
          <a:p>
            <a:pPr>
              <a:lnSpc>
                <a:spcPct val="80000"/>
              </a:lnSpc>
              <a:spcBef>
                <a:spcPct val="20000"/>
              </a:spcBef>
            </a:pPr>
            <a:r>
              <a:rPr lang="en-AU" altLang="en-US" sz="1600" dirty="0">
                <a:latin typeface="Montserrat" pitchFamily="2" charset="77"/>
              </a:rPr>
              <a:t>Air (N</a:t>
            </a:r>
            <a:r>
              <a:rPr lang="en-AU" altLang="en-US" sz="1600" baseline="-25000" dirty="0">
                <a:latin typeface="Montserrat" pitchFamily="2" charset="77"/>
              </a:rPr>
              <a:t>2</a:t>
            </a:r>
            <a:r>
              <a:rPr lang="en-AU" altLang="en-US" sz="1600" dirty="0">
                <a:latin typeface="Montserrat" pitchFamily="2" charset="77"/>
              </a:rPr>
              <a:t>,O2)</a:t>
            </a:r>
          </a:p>
          <a:p>
            <a:pPr>
              <a:lnSpc>
                <a:spcPct val="80000"/>
              </a:lnSpc>
              <a:spcBef>
                <a:spcPct val="20000"/>
              </a:spcBef>
            </a:pPr>
            <a:r>
              <a:rPr lang="en-AU" altLang="en-US" sz="1600" dirty="0">
                <a:latin typeface="Montserrat" pitchFamily="2" charset="77"/>
              </a:rPr>
              <a:t>Natural Gas (C,H)</a:t>
            </a:r>
          </a:p>
        </p:txBody>
      </p:sp>
      <p:sp>
        <p:nvSpPr>
          <p:cNvPr id="10" name="Text Box 53">
            <a:extLst>
              <a:ext uri="{FF2B5EF4-FFF2-40B4-BE49-F238E27FC236}">
                <a16:creationId xmlns:a16="http://schemas.microsoft.com/office/drawing/2014/main" id="{0DB13940-B11B-0887-7151-8BC734B3E391}"/>
              </a:ext>
            </a:extLst>
          </p:cNvPr>
          <p:cNvSpPr txBox="1">
            <a:spLocks noChangeArrowheads="1"/>
          </p:cNvSpPr>
          <p:nvPr/>
        </p:nvSpPr>
        <p:spPr bwMode="auto">
          <a:xfrm>
            <a:off x="4891678" y="5965230"/>
            <a:ext cx="1857375" cy="5842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dirty="0">
                <a:latin typeface="Montserrat" pitchFamily="2" charset="77"/>
              </a:rPr>
              <a:t>Rotary Holding Furnace</a:t>
            </a:r>
          </a:p>
        </p:txBody>
      </p:sp>
      <p:sp>
        <p:nvSpPr>
          <p:cNvPr id="11" name="Text Box 40">
            <a:extLst>
              <a:ext uri="{FF2B5EF4-FFF2-40B4-BE49-F238E27FC236}">
                <a16:creationId xmlns:a16="http://schemas.microsoft.com/office/drawing/2014/main" id="{845B47FA-4AC8-6BB2-A39B-CBFABC6303A5}"/>
              </a:ext>
            </a:extLst>
          </p:cNvPr>
          <p:cNvSpPr txBox="1">
            <a:spLocks noChangeArrowheads="1"/>
          </p:cNvSpPr>
          <p:nvPr/>
        </p:nvSpPr>
        <p:spPr bwMode="auto">
          <a:xfrm>
            <a:off x="2521070" y="5072720"/>
            <a:ext cx="1500188" cy="584200"/>
          </a:xfrm>
          <a:prstGeom prst="rect">
            <a:avLst/>
          </a:prstGeom>
          <a:solidFill>
            <a:schemeClr val="bg1"/>
          </a:solidFill>
          <a:ln w="38100">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a:latin typeface="Montserrat" pitchFamily="2" charset="77"/>
              </a:rPr>
              <a:t>Isasmelt Furnace</a:t>
            </a:r>
          </a:p>
        </p:txBody>
      </p:sp>
      <p:sp>
        <p:nvSpPr>
          <p:cNvPr id="12" name="Text Box 43">
            <a:extLst>
              <a:ext uri="{FF2B5EF4-FFF2-40B4-BE49-F238E27FC236}">
                <a16:creationId xmlns:a16="http://schemas.microsoft.com/office/drawing/2014/main" id="{41D1758C-C7FD-7393-B478-8002F73967FB}"/>
              </a:ext>
            </a:extLst>
          </p:cNvPr>
          <p:cNvSpPr txBox="1">
            <a:spLocks noChangeArrowheads="1"/>
          </p:cNvSpPr>
          <p:nvPr/>
        </p:nvSpPr>
        <p:spPr bwMode="auto">
          <a:xfrm>
            <a:off x="2288149" y="3897119"/>
            <a:ext cx="1446213" cy="584775"/>
          </a:xfrm>
          <a:prstGeom prst="rect">
            <a:avLst/>
          </a:prstGeom>
          <a:solidFill>
            <a:schemeClr val="bg1"/>
          </a:solidFill>
          <a:ln w="38100">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a:latin typeface="Montserrat" pitchFamily="2" charset="77"/>
              </a:rPr>
              <a:t>Isasmelt Lance</a:t>
            </a:r>
          </a:p>
        </p:txBody>
      </p:sp>
      <p:sp>
        <p:nvSpPr>
          <p:cNvPr id="13" name="Text Box 47">
            <a:extLst>
              <a:ext uri="{FF2B5EF4-FFF2-40B4-BE49-F238E27FC236}">
                <a16:creationId xmlns:a16="http://schemas.microsoft.com/office/drawing/2014/main" id="{B76919E7-FFC3-5B7F-7699-3F84F2ECC46E}"/>
              </a:ext>
            </a:extLst>
          </p:cNvPr>
          <p:cNvSpPr txBox="1">
            <a:spLocks noChangeArrowheads="1"/>
          </p:cNvSpPr>
          <p:nvPr/>
        </p:nvSpPr>
        <p:spPr bwMode="auto">
          <a:xfrm>
            <a:off x="2143500" y="1684597"/>
            <a:ext cx="2874962" cy="584200"/>
          </a:xfrm>
          <a:prstGeom prst="rect">
            <a:avLst/>
          </a:prstGeom>
          <a:solidFill>
            <a:schemeClr val="bg1"/>
          </a:solidFill>
          <a:ln w="38100">
            <a:solidFill>
              <a:srgbClr val="FF6600"/>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dirty="0">
                <a:latin typeface="Montserrat" pitchFamily="2" charset="77"/>
              </a:rPr>
              <a:t>Off Gases</a:t>
            </a:r>
            <a:br>
              <a:rPr lang="en-AU" altLang="en-US" sz="1600" dirty="0">
                <a:latin typeface="Montserrat" pitchFamily="2" charset="77"/>
              </a:rPr>
            </a:br>
            <a:r>
              <a:rPr lang="en-AU" altLang="en-US" sz="1600" dirty="0">
                <a:latin typeface="Montserrat" pitchFamily="2" charset="77"/>
              </a:rPr>
              <a:t>(CO</a:t>
            </a:r>
            <a:r>
              <a:rPr lang="en-AU" altLang="en-US" sz="1600" baseline="-25000" dirty="0">
                <a:latin typeface="Montserrat" pitchFamily="2" charset="77"/>
              </a:rPr>
              <a:t>2</a:t>
            </a:r>
            <a:r>
              <a:rPr lang="en-AU" altLang="en-US" sz="1600" dirty="0">
                <a:latin typeface="Montserrat" pitchFamily="2" charset="77"/>
              </a:rPr>
              <a:t>,SO</a:t>
            </a:r>
            <a:r>
              <a:rPr lang="en-AU" altLang="en-US" sz="1600" baseline="-25000" dirty="0">
                <a:latin typeface="Montserrat" pitchFamily="2" charset="77"/>
              </a:rPr>
              <a:t>2</a:t>
            </a:r>
            <a:r>
              <a:rPr lang="en-AU" altLang="en-US" sz="1600" dirty="0">
                <a:latin typeface="Montserrat" pitchFamily="2" charset="77"/>
              </a:rPr>
              <a:t>,H</a:t>
            </a:r>
            <a:r>
              <a:rPr lang="en-AU" altLang="en-US" sz="1600" baseline="-25000" dirty="0">
                <a:latin typeface="Montserrat" pitchFamily="2" charset="77"/>
              </a:rPr>
              <a:t>2</a:t>
            </a:r>
            <a:r>
              <a:rPr lang="en-AU" altLang="en-US" sz="1600" dirty="0">
                <a:latin typeface="Montserrat" pitchFamily="2" charset="77"/>
              </a:rPr>
              <a:t>O,N</a:t>
            </a:r>
            <a:r>
              <a:rPr lang="en-AU" altLang="en-US" sz="1600" baseline="-25000" dirty="0">
                <a:latin typeface="Montserrat" pitchFamily="2" charset="77"/>
              </a:rPr>
              <a:t>2</a:t>
            </a:r>
            <a:r>
              <a:rPr lang="en-AU" altLang="en-US" sz="1600" dirty="0">
                <a:latin typeface="Montserrat" pitchFamily="2" charset="77"/>
              </a:rPr>
              <a:t>)</a:t>
            </a:r>
          </a:p>
        </p:txBody>
      </p:sp>
      <p:sp>
        <p:nvSpPr>
          <p:cNvPr id="14" name="TextBox 13">
            <a:extLst>
              <a:ext uri="{FF2B5EF4-FFF2-40B4-BE49-F238E27FC236}">
                <a16:creationId xmlns:a16="http://schemas.microsoft.com/office/drawing/2014/main" id="{BAA3F000-0025-49B1-A4B7-7B5A44885C89}"/>
              </a:ext>
            </a:extLst>
          </p:cNvPr>
          <p:cNvSpPr txBox="1">
            <a:spLocks noChangeArrowheads="1"/>
          </p:cNvSpPr>
          <p:nvPr/>
        </p:nvSpPr>
        <p:spPr bwMode="auto">
          <a:xfrm>
            <a:off x="7857330" y="5834261"/>
            <a:ext cx="30718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a:solidFill>
                  <a:srgbClr val="F39071"/>
                </a:solidFill>
                <a:latin typeface="Montserrat" pitchFamily="2" charset="77"/>
              </a:rPr>
              <a:t>Diagram courtesy of Xstrata Copper</a:t>
            </a:r>
            <a:endParaRPr lang="en-GB" altLang="en-US" sz="1100">
              <a:solidFill>
                <a:srgbClr val="F39071"/>
              </a:solidFill>
              <a:latin typeface="Montserrat" pitchFamily="2" charset="77"/>
            </a:endParaRPr>
          </a:p>
        </p:txBody>
      </p:sp>
      <p:sp>
        <p:nvSpPr>
          <p:cNvPr id="15" name="AutoShape 46">
            <a:extLst>
              <a:ext uri="{FF2B5EF4-FFF2-40B4-BE49-F238E27FC236}">
                <a16:creationId xmlns:a16="http://schemas.microsoft.com/office/drawing/2014/main" id="{5C7D6028-60A7-266E-1FA8-7DD5CC389EE6}"/>
              </a:ext>
            </a:extLst>
          </p:cNvPr>
          <p:cNvSpPr>
            <a:spLocks noChangeArrowheads="1"/>
          </p:cNvSpPr>
          <p:nvPr/>
        </p:nvSpPr>
        <p:spPr bwMode="auto">
          <a:xfrm>
            <a:off x="4589837" y="2360500"/>
            <a:ext cx="428625" cy="373063"/>
          </a:xfrm>
          <a:prstGeom prst="upArrow">
            <a:avLst>
              <a:gd name="adj1" fmla="val 50000"/>
              <a:gd name="adj2" fmla="val 28125"/>
            </a:avLst>
          </a:prstGeom>
          <a:solidFill>
            <a:srgbClr val="FFFF99"/>
          </a:solidFill>
          <a:ln w="38100">
            <a:solidFill>
              <a:srgbClr val="FF660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17" name="Line 44">
            <a:extLst>
              <a:ext uri="{FF2B5EF4-FFF2-40B4-BE49-F238E27FC236}">
                <a16:creationId xmlns:a16="http://schemas.microsoft.com/office/drawing/2014/main" id="{06DD09A9-73EA-9E57-8D27-A624E2839E22}"/>
              </a:ext>
            </a:extLst>
          </p:cNvPr>
          <p:cNvSpPr>
            <a:spLocks noChangeShapeType="1"/>
          </p:cNvSpPr>
          <p:nvPr/>
        </p:nvSpPr>
        <p:spPr bwMode="auto">
          <a:xfrm>
            <a:off x="3780586" y="4212002"/>
            <a:ext cx="203361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sp>
        <p:nvSpPr>
          <p:cNvPr id="18" name="Line 44">
            <a:extLst>
              <a:ext uri="{FF2B5EF4-FFF2-40B4-BE49-F238E27FC236}">
                <a16:creationId xmlns:a16="http://schemas.microsoft.com/office/drawing/2014/main" id="{701A8194-75AC-01E7-C9BD-CEC0FBF08149}"/>
              </a:ext>
            </a:extLst>
          </p:cNvPr>
          <p:cNvSpPr>
            <a:spLocks noChangeShapeType="1"/>
          </p:cNvSpPr>
          <p:nvPr/>
        </p:nvSpPr>
        <p:spPr bwMode="auto">
          <a:xfrm flipV="1">
            <a:off x="4152779" y="5421968"/>
            <a:ext cx="1018989" cy="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spTree>
    <p:extLst>
      <p:ext uri="{BB962C8B-B14F-4D97-AF65-F5344CB8AC3E}">
        <p14:creationId xmlns:p14="http://schemas.microsoft.com/office/powerpoint/2010/main" val="1529191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7AD0E1-23F8-7042-BB66-BDB466288849}"/>
              </a:ext>
            </a:extLst>
          </p:cNvPr>
          <p:cNvSpPr>
            <a:spLocks noGrp="1"/>
          </p:cNvSpPr>
          <p:nvPr>
            <p:ph type="body" sz="quarter" idx="11"/>
          </p:nvPr>
        </p:nvSpPr>
        <p:spPr/>
        <p:txBody>
          <a:bodyPr/>
          <a:lstStyle/>
          <a:p>
            <a:pPr marL="268288" indent="-268288">
              <a:lnSpc>
                <a:spcPct val="90000"/>
              </a:lnSpc>
              <a:buFont typeface="Arial" pitchFamily="34" charset="0"/>
              <a:buChar char="•"/>
              <a:defRPr/>
            </a:pPr>
            <a:r>
              <a:rPr lang="en-US" sz="2400" b="0" dirty="0">
                <a:solidFill>
                  <a:schemeClr val="tx1">
                    <a:lumMod val="75000"/>
                    <a:lumOff val="25000"/>
                  </a:schemeClr>
                </a:solidFill>
                <a:latin typeface="Montserrat" pitchFamily="2" charset="77"/>
              </a:rPr>
              <a:t>The correct amount of flux (SiO2) must be added or an efficient reaction does not occur.</a:t>
            </a:r>
          </a:p>
          <a:p>
            <a:pPr marL="268288" indent="-268288">
              <a:lnSpc>
                <a:spcPct val="90000"/>
              </a:lnSpc>
              <a:buFont typeface="Arial" pitchFamily="34" charset="0"/>
              <a:buChar char="•"/>
              <a:defRPr/>
            </a:pPr>
            <a:r>
              <a:rPr lang="en-US" sz="2400" b="0" dirty="0">
                <a:solidFill>
                  <a:schemeClr val="tx1">
                    <a:lumMod val="75000"/>
                    <a:lumOff val="25000"/>
                  </a:schemeClr>
                </a:solidFill>
                <a:latin typeface="Montserrat" pitchFamily="2" charset="77"/>
              </a:rPr>
              <a:t>Too little silica results in the formation of magnetite (an iron oxide). </a:t>
            </a:r>
          </a:p>
          <a:p>
            <a:pPr marL="268288" indent="-268288">
              <a:lnSpc>
                <a:spcPct val="90000"/>
              </a:lnSpc>
              <a:buFont typeface="Arial" pitchFamily="34" charset="0"/>
              <a:buChar char="•"/>
              <a:defRPr/>
            </a:pPr>
            <a:r>
              <a:rPr lang="en-US" sz="2400" b="0" dirty="0">
                <a:solidFill>
                  <a:schemeClr val="tx1">
                    <a:lumMod val="75000"/>
                    <a:lumOff val="25000"/>
                  </a:schemeClr>
                </a:solidFill>
                <a:latin typeface="Montserrat" pitchFamily="2" charset="77"/>
              </a:rPr>
              <a:t>Magnetite has a much higher melting point and can form a layer on top of the smelter causing damage to the smelter. It  can also clog the vents from which the molten material is removed.  Some magnetite is always made and it sticks to the walls of the smelter. This helps to protect the bricks. </a:t>
            </a:r>
          </a:p>
          <a:p>
            <a:pPr marL="268288" indent="-268288">
              <a:lnSpc>
                <a:spcPct val="90000"/>
              </a:lnSpc>
              <a:buFont typeface="Arial" pitchFamily="34" charset="0"/>
              <a:buChar char="•"/>
              <a:defRPr/>
            </a:pPr>
            <a:r>
              <a:rPr lang="en-US" sz="2400" b="0" dirty="0">
                <a:solidFill>
                  <a:schemeClr val="tx1">
                    <a:lumMod val="75000"/>
                    <a:lumOff val="25000"/>
                  </a:schemeClr>
                </a:solidFill>
                <a:latin typeface="Montserrat" pitchFamily="2" charset="77"/>
              </a:rPr>
              <a:t>Too much silica makes the mixture too sticky.</a:t>
            </a:r>
            <a:endParaRPr lang="en-GB" sz="2400" b="0" dirty="0">
              <a:solidFill>
                <a:schemeClr val="tx1">
                  <a:lumMod val="75000"/>
                  <a:lumOff val="25000"/>
                </a:schemeClr>
              </a:solidFill>
              <a:latin typeface="Montserrat" pitchFamily="2" charset="77"/>
            </a:endParaRPr>
          </a:p>
          <a:p>
            <a:endParaRPr lang="en-AU" sz="2200" b="0" dirty="0">
              <a:solidFill>
                <a:schemeClr val="tx1">
                  <a:lumMod val="75000"/>
                  <a:lumOff val="25000"/>
                </a:schemeClr>
              </a:solidFill>
              <a:latin typeface="Montserrat" pitchFamily="2" charset="77"/>
            </a:endParaRPr>
          </a:p>
        </p:txBody>
      </p:sp>
      <p:sp>
        <p:nvSpPr>
          <p:cNvPr id="5" name="Text Placeholder 1">
            <a:extLst>
              <a:ext uri="{FF2B5EF4-FFF2-40B4-BE49-F238E27FC236}">
                <a16:creationId xmlns:a16="http://schemas.microsoft.com/office/drawing/2014/main" id="{5EF4713C-407F-C6FD-AB0F-9FEBEA32266B}"/>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err="1"/>
              <a:t>Silicia</a:t>
            </a:r>
            <a:r>
              <a:rPr lang="en-AU" dirty="0"/>
              <a:t> Ratios</a:t>
            </a:r>
          </a:p>
        </p:txBody>
      </p:sp>
    </p:spTree>
    <p:extLst>
      <p:ext uri="{BB962C8B-B14F-4D97-AF65-F5344CB8AC3E}">
        <p14:creationId xmlns:p14="http://schemas.microsoft.com/office/powerpoint/2010/main" val="3153017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23A2F557-53CC-7187-0E9D-DA1A717288B2}"/>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Converting</a:t>
            </a:r>
          </a:p>
        </p:txBody>
      </p:sp>
      <p:grpSp>
        <p:nvGrpSpPr>
          <p:cNvPr id="21" name="Group 3">
            <a:extLst>
              <a:ext uri="{FF2B5EF4-FFF2-40B4-BE49-F238E27FC236}">
                <a16:creationId xmlns:a16="http://schemas.microsoft.com/office/drawing/2014/main" id="{FB5D9FDD-E102-A143-279C-8556B7A42228}"/>
              </a:ext>
            </a:extLst>
          </p:cNvPr>
          <p:cNvGrpSpPr>
            <a:grpSpLocks/>
          </p:cNvGrpSpPr>
          <p:nvPr/>
        </p:nvGrpSpPr>
        <p:grpSpPr bwMode="auto">
          <a:xfrm>
            <a:off x="3466715" y="3314860"/>
            <a:ext cx="4566862" cy="1930425"/>
            <a:chOff x="1779" y="1355"/>
            <a:chExt cx="2311" cy="1512"/>
          </a:xfrm>
        </p:grpSpPr>
        <p:sp>
          <p:nvSpPr>
            <p:cNvPr id="22" name="Oval 4">
              <a:extLst>
                <a:ext uri="{FF2B5EF4-FFF2-40B4-BE49-F238E27FC236}">
                  <a16:creationId xmlns:a16="http://schemas.microsoft.com/office/drawing/2014/main" id="{7D8ACBFD-7E5E-C2B7-70EC-6E6A1DFDC165}"/>
                </a:ext>
              </a:extLst>
            </p:cNvPr>
            <p:cNvSpPr>
              <a:spLocks noChangeArrowheads="1"/>
            </p:cNvSpPr>
            <p:nvPr/>
          </p:nvSpPr>
          <p:spPr bwMode="auto">
            <a:xfrm>
              <a:off x="1779" y="1356"/>
              <a:ext cx="511" cy="1200"/>
            </a:xfrm>
            <a:prstGeom prst="ellipse">
              <a:avLst/>
            </a:prstGeom>
            <a:gradFill rotWithShape="0">
              <a:gsLst>
                <a:gs pos="0">
                  <a:srgbClr val="DDEBCF"/>
                </a:gs>
                <a:gs pos="50000">
                  <a:srgbClr val="9CB86E"/>
                </a:gs>
                <a:gs pos="100000">
                  <a:srgbClr val="156B13"/>
                </a:gs>
              </a:gsLst>
              <a:lin ang="5400000"/>
            </a:gra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23" name="Freeform 5">
              <a:extLst>
                <a:ext uri="{FF2B5EF4-FFF2-40B4-BE49-F238E27FC236}">
                  <a16:creationId xmlns:a16="http://schemas.microsoft.com/office/drawing/2014/main" id="{0D4F42C3-78C0-16D8-D79A-BE871FEADA24}"/>
                </a:ext>
              </a:extLst>
            </p:cNvPr>
            <p:cNvSpPr>
              <a:spLocks/>
            </p:cNvSpPr>
            <p:nvPr/>
          </p:nvSpPr>
          <p:spPr bwMode="auto">
            <a:xfrm>
              <a:off x="2011" y="1355"/>
              <a:ext cx="1767" cy="1500"/>
            </a:xfrm>
            <a:custGeom>
              <a:avLst/>
              <a:gdLst>
                <a:gd name="T0" fmla="*/ 11 w 1767"/>
                <a:gd name="T1" fmla="*/ 0 h 1500"/>
                <a:gd name="T2" fmla="*/ 1767 w 1767"/>
                <a:gd name="T3" fmla="*/ 278 h 1500"/>
                <a:gd name="T4" fmla="*/ 1767 w 1767"/>
                <a:gd name="T5" fmla="*/ 1500 h 1500"/>
                <a:gd name="T6" fmla="*/ 0 w 1767"/>
                <a:gd name="T7" fmla="*/ 1200 h 1500"/>
                <a:gd name="T8" fmla="*/ 11 w 1767"/>
                <a:gd name="T9" fmla="*/ 0 h 1500"/>
                <a:gd name="T10" fmla="*/ 0 60000 65536"/>
                <a:gd name="T11" fmla="*/ 0 60000 65536"/>
                <a:gd name="T12" fmla="*/ 0 60000 65536"/>
                <a:gd name="T13" fmla="*/ 0 60000 65536"/>
                <a:gd name="T14" fmla="*/ 0 60000 65536"/>
                <a:gd name="T15" fmla="*/ 0 w 1767"/>
                <a:gd name="T16" fmla="*/ 0 h 1500"/>
                <a:gd name="T17" fmla="*/ 1767 w 1767"/>
                <a:gd name="T18" fmla="*/ 1500 h 1500"/>
              </a:gdLst>
              <a:ahLst/>
              <a:cxnLst>
                <a:cxn ang="T10">
                  <a:pos x="T0" y="T1"/>
                </a:cxn>
                <a:cxn ang="T11">
                  <a:pos x="T2" y="T3"/>
                </a:cxn>
                <a:cxn ang="T12">
                  <a:pos x="T4" y="T5"/>
                </a:cxn>
                <a:cxn ang="T13">
                  <a:pos x="T6" y="T7"/>
                </a:cxn>
                <a:cxn ang="T14">
                  <a:pos x="T8" y="T9"/>
                </a:cxn>
              </a:cxnLst>
              <a:rect l="T15" t="T16" r="T17" b="T18"/>
              <a:pathLst>
                <a:path w="1767" h="1500">
                  <a:moveTo>
                    <a:pt x="11" y="0"/>
                  </a:moveTo>
                  <a:lnTo>
                    <a:pt x="1767" y="278"/>
                  </a:lnTo>
                  <a:lnTo>
                    <a:pt x="1767" y="1500"/>
                  </a:lnTo>
                  <a:lnTo>
                    <a:pt x="0" y="1200"/>
                  </a:lnTo>
                  <a:lnTo>
                    <a:pt x="11" y="0"/>
                  </a:lnTo>
                  <a:close/>
                </a:path>
              </a:pathLst>
            </a:custGeom>
            <a:gradFill rotWithShape="0">
              <a:gsLst>
                <a:gs pos="0">
                  <a:srgbClr val="DDEBCF"/>
                </a:gs>
                <a:gs pos="50000">
                  <a:srgbClr val="9CB86E"/>
                </a:gs>
                <a:gs pos="100000">
                  <a:srgbClr val="156B13"/>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24" name="Oval 6">
              <a:extLst>
                <a:ext uri="{FF2B5EF4-FFF2-40B4-BE49-F238E27FC236}">
                  <a16:creationId xmlns:a16="http://schemas.microsoft.com/office/drawing/2014/main" id="{F621CB57-E9F0-74FC-1F50-8CFF14D9EC8C}"/>
                </a:ext>
              </a:extLst>
            </p:cNvPr>
            <p:cNvSpPr>
              <a:spLocks noChangeArrowheads="1"/>
            </p:cNvSpPr>
            <p:nvPr/>
          </p:nvSpPr>
          <p:spPr bwMode="auto">
            <a:xfrm>
              <a:off x="3479" y="1633"/>
              <a:ext cx="611" cy="1234"/>
            </a:xfrm>
            <a:prstGeom prst="ellipse">
              <a:avLst/>
            </a:prstGeom>
            <a:solidFill>
              <a:srgbClr val="969696"/>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25" name="Freeform 7" descr="Outlined diamond">
              <a:extLst>
                <a:ext uri="{FF2B5EF4-FFF2-40B4-BE49-F238E27FC236}">
                  <a16:creationId xmlns:a16="http://schemas.microsoft.com/office/drawing/2014/main" id="{89DDB675-55F8-4DE6-B5DF-D156EE6C16EF}"/>
                </a:ext>
              </a:extLst>
            </p:cNvPr>
            <p:cNvSpPr>
              <a:spLocks/>
            </p:cNvSpPr>
            <p:nvPr/>
          </p:nvSpPr>
          <p:spPr bwMode="auto">
            <a:xfrm>
              <a:off x="2300" y="1622"/>
              <a:ext cx="789" cy="666"/>
            </a:xfrm>
            <a:custGeom>
              <a:avLst/>
              <a:gdLst>
                <a:gd name="T0" fmla="*/ 413 w 678"/>
                <a:gd name="T1" fmla="*/ 0 h 555"/>
                <a:gd name="T2" fmla="*/ 3595 w 678"/>
                <a:gd name="T3" fmla="*/ 662 h 555"/>
                <a:gd name="T4" fmla="*/ 3301 w 678"/>
                <a:gd name="T5" fmla="*/ 4123 h 555"/>
                <a:gd name="T6" fmla="*/ 0 w 678"/>
                <a:gd name="T7" fmla="*/ 3300 h 555"/>
                <a:gd name="T8" fmla="*/ 413 w 678"/>
                <a:gd name="T9" fmla="*/ 0 h 555"/>
                <a:gd name="T10" fmla="*/ 0 60000 65536"/>
                <a:gd name="T11" fmla="*/ 0 60000 65536"/>
                <a:gd name="T12" fmla="*/ 0 60000 65536"/>
                <a:gd name="T13" fmla="*/ 0 60000 65536"/>
                <a:gd name="T14" fmla="*/ 0 60000 65536"/>
                <a:gd name="T15" fmla="*/ 0 w 678"/>
                <a:gd name="T16" fmla="*/ 0 h 555"/>
                <a:gd name="T17" fmla="*/ 678 w 678"/>
                <a:gd name="T18" fmla="*/ 555 h 555"/>
              </a:gdLst>
              <a:ahLst/>
              <a:cxnLst>
                <a:cxn ang="T10">
                  <a:pos x="T0" y="T1"/>
                </a:cxn>
                <a:cxn ang="T11">
                  <a:pos x="T2" y="T3"/>
                </a:cxn>
                <a:cxn ang="T12">
                  <a:pos x="T4" y="T5"/>
                </a:cxn>
                <a:cxn ang="T13">
                  <a:pos x="T6" y="T7"/>
                </a:cxn>
                <a:cxn ang="T14">
                  <a:pos x="T8" y="T9"/>
                </a:cxn>
              </a:cxnLst>
              <a:rect l="T15" t="T16" r="T17" b="T18"/>
              <a:pathLst>
                <a:path w="678" h="555">
                  <a:moveTo>
                    <a:pt x="78" y="0"/>
                  </a:moveTo>
                  <a:lnTo>
                    <a:pt x="678" y="89"/>
                  </a:lnTo>
                  <a:lnTo>
                    <a:pt x="622" y="555"/>
                  </a:lnTo>
                  <a:lnTo>
                    <a:pt x="0" y="444"/>
                  </a:lnTo>
                  <a:lnTo>
                    <a:pt x="78" y="0"/>
                  </a:lnTo>
                  <a:close/>
                </a:path>
              </a:pathLst>
            </a:custGeom>
            <a:blipFill dpi="0" rotWithShape="0">
              <a:blip r:embed="rId3"/>
              <a:srcRect/>
              <a:tile tx="0" ty="0" sx="100000" sy="100000" flip="none" algn="tl"/>
            </a:blipFill>
            <a:ln w="9525">
              <a:solidFill>
                <a:schemeClr val="tx1"/>
              </a:solidFill>
              <a:round/>
              <a:headEnd/>
              <a:tailEnd/>
            </a:ln>
          </p:spPr>
          <p:txBody>
            <a:bodyPr wrap="none" anchor="ctr"/>
            <a:lstStyle/>
            <a:p>
              <a:endParaRPr lang="en-AU"/>
            </a:p>
          </p:txBody>
        </p:sp>
        <p:sp>
          <p:nvSpPr>
            <p:cNvPr id="26" name="Freeform 8">
              <a:extLst>
                <a:ext uri="{FF2B5EF4-FFF2-40B4-BE49-F238E27FC236}">
                  <a16:creationId xmlns:a16="http://schemas.microsoft.com/office/drawing/2014/main" id="{3BF18501-B531-339A-AF74-6D8B41174D46}"/>
                </a:ext>
              </a:extLst>
            </p:cNvPr>
            <p:cNvSpPr>
              <a:spLocks/>
            </p:cNvSpPr>
            <p:nvPr/>
          </p:nvSpPr>
          <p:spPr bwMode="auto">
            <a:xfrm>
              <a:off x="2300" y="1933"/>
              <a:ext cx="756" cy="345"/>
            </a:xfrm>
            <a:custGeom>
              <a:avLst/>
              <a:gdLst>
                <a:gd name="T0" fmla="*/ 45 w 756"/>
                <a:gd name="T1" fmla="*/ 0 h 345"/>
                <a:gd name="T2" fmla="*/ 756 w 756"/>
                <a:gd name="T3" fmla="*/ 111 h 345"/>
                <a:gd name="T4" fmla="*/ 723 w 756"/>
                <a:gd name="T5" fmla="*/ 345 h 345"/>
                <a:gd name="T6" fmla="*/ 0 w 756"/>
                <a:gd name="T7" fmla="*/ 211 h 345"/>
                <a:gd name="T8" fmla="*/ 45 w 756"/>
                <a:gd name="T9" fmla="*/ 0 h 345"/>
                <a:gd name="T10" fmla="*/ 0 60000 65536"/>
                <a:gd name="T11" fmla="*/ 0 60000 65536"/>
                <a:gd name="T12" fmla="*/ 0 60000 65536"/>
                <a:gd name="T13" fmla="*/ 0 60000 65536"/>
                <a:gd name="T14" fmla="*/ 0 60000 65536"/>
                <a:gd name="T15" fmla="*/ 0 w 756"/>
                <a:gd name="T16" fmla="*/ 0 h 345"/>
                <a:gd name="T17" fmla="*/ 756 w 756"/>
                <a:gd name="T18" fmla="*/ 345 h 345"/>
              </a:gdLst>
              <a:ahLst/>
              <a:cxnLst>
                <a:cxn ang="T10">
                  <a:pos x="T0" y="T1"/>
                </a:cxn>
                <a:cxn ang="T11">
                  <a:pos x="T2" y="T3"/>
                </a:cxn>
                <a:cxn ang="T12">
                  <a:pos x="T4" y="T5"/>
                </a:cxn>
                <a:cxn ang="T13">
                  <a:pos x="T6" y="T7"/>
                </a:cxn>
                <a:cxn ang="T14">
                  <a:pos x="T8" y="T9"/>
                </a:cxn>
              </a:cxnLst>
              <a:rect l="T15" t="T16" r="T17" b="T18"/>
              <a:pathLst>
                <a:path w="756" h="345">
                  <a:moveTo>
                    <a:pt x="45" y="0"/>
                  </a:moveTo>
                  <a:lnTo>
                    <a:pt x="756" y="111"/>
                  </a:lnTo>
                  <a:lnTo>
                    <a:pt x="723" y="345"/>
                  </a:lnTo>
                  <a:lnTo>
                    <a:pt x="0" y="211"/>
                  </a:lnTo>
                  <a:lnTo>
                    <a:pt x="45" y="0"/>
                  </a:lnTo>
                  <a:close/>
                </a:path>
              </a:pathLst>
            </a:custGeom>
            <a:gradFill rotWithShape="0">
              <a:gsLst>
                <a:gs pos="0">
                  <a:srgbClr val="FF6600"/>
                </a:gs>
                <a:gs pos="100000">
                  <a:srgbClr val="FFFF00"/>
                </a:gs>
              </a:gsLst>
              <a:lin ang="5400000" scaled="1"/>
            </a:gradFill>
            <a:ln w="9525">
              <a:solidFill>
                <a:schemeClr val="tx1"/>
              </a:solidFill>
              <a:round/>
              <a:headEnd/>
              <a:tailEnd/>
            </a:ln>
          </p:spPr>
          <p:txBody>
            <a:bodyPr wrap="none" anchor="ctr"/>
            <a:lstStyle/>
            <a:p>
              <a:endParaRPr lang="en-AU"/>
            </a:p>
          </p:txBody>
        </p:sp>
        <p:sp>
          <p:nvSpPr>
            <p:cNvPr id="27" name="Line 9">
              <a:extLst>
                <a:ext uri="{FF2B5EF4-FFF2-40B4-BE49-F238E27FC236}">
                  <a16:creationId xmlns:a16="http://schemas.microsoft.com/office/drawing/2014/main" id="{710DACAA-5659-B0BB-5AB7-DC35F130D771}"/>
                </a:ext>
              </a:extLst>
            </p:cNvPr>
            <p:cNvSpPr>
              <a:spLocks noChangeShapeType="1"/>
            </p:cNvSpPr>
            <p:nvPr/>
          </p:nvSpPr>
          <p:spPr bwMode="auto">
            <a:xfrm>
              <a:off x="1989" y="2544"/>
              <a:ext cx="1723"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8" name="Line 10">
              <a:extLst>
                <a:ext uri="{FF2B5EF4-FFF2-40B4-BE49-F238E27FC236}">
                  <a16:creationId xmlns:a16="http://schemas.microsoft.com/office/drawing/2014/main" id="{BD980C0F-D571-DB83-D9A2-127A10E5DD5A}"/>
                </a:ext>
              </a:extLst>
            </p:cNvPr>
            <p:cNvSpPr>
              <a:spLocks noChangeShapeType="1"/>
            </p:cNvSpPr>
            <p:nvPr/>
          </p:nvSpPr>
          <p:spPr bwMode="auto">
            <a:xfrm>
              <a:off x="2011" y="1355"/>
              <a:ext cx="1756" cy="2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grpSp>
      <p:grpSp>
        <p:nvGrpSpPr>
          <p:cNvPr id="6" name="Group 26">
            <a:extLst>
              <a:ext uri="{FF2B5EF4-FFF2-40B4-BE49-F238E27FC236}">
                <a16:creationId xmlns:a16="http://schemas.microsoft.com/office/drawing/2014/main" id="{35B1AE2D-5B0A-79D2-9D84-7E9A5AC82552}"/>
              </a:ext>
            </a:extLst>
          </p:cNvPr>
          <p:cNvGrpSpPr>
            <a:grpSpLocks/>
          </p:cNvGrpSpPr>
          <p:nvPr/>
        </p:nvGrpSpPr>
        <p:grpSpPr bwMode="auto">
          <a:xfrm>
            <a:off x="3852603" y="2949504"/>
            <a:ext cx="6098806" cy="1969749"/>
            <a:chOff x="2156" y="1155"/>
            <a:chExt cx="3130" cy="1334"/>
          </a:xfrm>
        </p:grpSpPr>
        <p:sp>
          <p:nvSpPr>
            <p:cNvPr id="7" name="Line 27">
              <a:extLst>
                <a:ext uri="{FF2B5EF4-FFF2-40B4-BE49-F238E27FC236}">
                  <a16:creationId xmlns:a16="http://schemas.microsoft.com/office/drawing/2014/main" id="{3CD5562C-7084-E817-1F9D-94C7B7F24ACB}"/>
                </a:ext>
              </a:extLst>
            </p:cNvPr>
            <p:cNvSpPr>
              <a:spLocks noChangeShapeType="1"/>
            </p:cNvSpPr>
            <p:nvPr/>
          </p:nvSpPr>
          <p:spPr bwMode="auto">
            <a:xfrm flipH="1">
              <a:off x="4089" y="1489"/>
              <a:ext cx="356" cy="633"/>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8" name="Line 28">
              <a:extLst>
                <a:ext uri="{FF2B5EF4-FFF2-40B4-BE49-F238E27FC236}">
                  <a16:creationId xmlns:a16="http://schemas.microsoft.com/office/drawing/2014/main" id="{CBB21F5C-740B-0527-02C4-782D6B89CD59}"/>
                </a:ext>
              </a:extLst>
            </p:cNvPr>
            <p:cNvSpPr>
              <a:spLocks noChangeShapeType="1"/>
            </p:cNvSpPr>
            <p:nvPr/>
          </p:nvSpPr>
          <p:spPr bwMode="auto">
            <a:xfrm flipH="1">
              <a:off x="4001" y="1433"/>
              <a:ext cx="212" cy="389"/>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9" name="Line 29">
              <a:extLst>
                <a:ext uri="{FF2B5EF4-FFF2-40B4-BE49-F238E27FC236}">
                  <a16:creationId xmlns:a16="http://schemas.microsoft.com/office/drawing/2014/main" id="{012F7BB1-EDD9-4204-5CED-1691DFF4C648}"/>
                </a:ext>
              </a:extLst>
            </p:cNvPr>
            <p:cNvSpPr>
              <a:spLocks noChangeShapeType="1"/>
            </p:cNvSpPr>
            <p:nvPr/>
          </p:nvSpPr>
          <p:spPr bwMode="auto">
            <a:xfrm flipH="1">
              <a:off x="3822" y="1411"/>
              <a:ext cx="156" cy="24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0" name="Line 30">
              <a:extLst>
                <a:ext uri="{FF2B5EF4-FFF2-40B4-BE49-F238E27FC236}">
                  <a16:creationId xmlns:a16="http://schemas.microsoft.com/office/drawing/2014/main" id="{96AB6E2E-B2B2-9D81-6A5A-CA06EA1CA40A}"/>
                </a:ext>
              </a:extLst>
            </p:cNvPr>
            <p:cNvSpPr>
              <a:spLocks noChangeShapeType="1"/>
            </p:cNvSpPr>
            <p:nvPr/>
          </p:nvSpPr>
          <p:spPr bwMode="auto">
            <a:xfrm flipH="1">
              <a:off x="2156" y="1156"/>
              <a:ext cx="256" cy="23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1" name="Line 31">
              <a:extLst>
                <a:ext uri="{FF2B5EF4-FFF2-40B4-BE49-F238E27FC236}">
                  <a16:creationId xmlns:a16="http://schemas.microsoft.com/office/drawing/2014/main" id="{8CF05E07-0BEF-8ED8-CA6D-FAA8F12F4B58}"/>
                </a:ext>
              </a:extLst>
            </p:cNvPr>
            <p:cNvSpPr>
              <a:spLocks noChangeShapeType="1"/>
            </p:cNvSpPr>
            <p:nvPr/>
          </p:nvSpPr>
          <p:spPr bwMode="auto">
            <a:xfrm flipH="1">
              <a:off x="2367" y="1189"/>
              <a:ext cx="256" cy="2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2" name="Line 32">
              <a:extLst>
                <a:ext uri="{FF2B5EF4-FFF2-40B4-BE49-F238E27FC236}">
                  <a16:creationId xmlns:a16="http://schemas.microsoft.com/office/drawing/2014/main" id="{51CD1BC9-BCB0-17B7-5CC2-291BDE708936}"/>
                </a:ext>
              </a:extLst>
            </p:cNvPr>
            <p:cNvSpPr>
              <a:spLocks noChangeShapeType="1"/>
            </p:cNvSpPr>
            <p:nvPr/>
          </p:nvSpPr>
          <p:spPr bwMode="auto">
            <a:xfrm flipH="1">
              <a:off x="2578" y="1223"/>
              <a:ext cx="201" cy="22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3" name="Line 33">
              <a:extLst>
                <a:ext uri="{FF2B5EF4-FFF2-40B4-BE49-F238E27FC236}">
                  <a16:creationId xmlns:a16="http://schemas.microsoft.com/office/drawing/2014/main" id="{3E0C96B0-E98A-16F8-A587-69BD288A79FD}"/>
                </a:ext>
              </a:extLst>
            </p:cNvPr>
            <p:cNvSpPr>
              <a:spLocks noChangeShapeType="1"/>
            </p:cNvSpPr>
            <p:nvPr/>
          </p:nvSpPr>
          <p:spPr bwMode="auto">
            <a:xfrm flipH="1">
              <a:off x="2766" y="1244"/>
              <a:ext cx="223" cy="23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4" name="Line 34">
              <a:extLst>
                <a:ext uri="{FF2B5EF4-FFF2-40B4-BE49-F238E27FC236}">
                  <a16:creationId xmlns:a16="http://schemas.microsoft.com/office/drawing/2014/main" id="{8F0557B3-41EE-5236-9D2C-4B8F6CC55184}"/>
                </a:ext>
              </a:extLst>
            </p:cNvPr>
            <p:cNvSpPr>
              <a:spLocks noChangeShapeType="1"/>
            </p:cNvSpPr>
            <p:nvPr/>
          </p:nvSpPr>
          <p:spPr bwMode="auto">
            <a:xfrm flipH="1">
              <a:off x="3177" y="1299"/>
              <a:ext cx="178" cy="24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5" name="Line 35">
              <a:extLst>
                <a:ext uri="{FF2B5EF4-FFF2-40B4-BE49-F238E27FC236}">
                  <a16:creationId xmlns:a16="http://schemas.microsoft.com/office/drawing/2014/main" id="{E3B8A8E5-6553-52BB-1023-7D7372C95CE1}"/>
                </a:ext>
              </a:extLst>
            </p:cNvPr>
            <p:cNvSpPr>
              <a:spLocks noChangeShapeType="1"/>
            </p:cNvSpPr>
            <p:nvPr/>
          </p:nvSpPr>
          <p:spPr bwMode="auto">
            <a:xfrm flipH="1">
              <a:off x="3411" y="1333"/>
              <a:ext cx="156" cy="256"/>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6" name="Line 36">
              <a:extLst>
                <a:ext uri="{FF2B5EF4-FFF2-40B4-BE49-F238E27FC236}">
                  <a16:creationId xmlns:a16="http://schemas.microsoft.com/office/drawing/2014/main" id="{A23B4C0C-3945-C254-067A-F9F2A1344D61}"/>
                </a:ext>
              </a:extLst>
            </p:cNvPr>
            <p:cNvSpPr>
              <a:spLocks noChangeShapeType="1"/>
            </p:cNvSpPr>
            <p:nvPr/>
          </p:nvSpPr>
          <p:spPr bwMode="auto">
            <a:xfrm flipH="1">
              <a:off x="3624" y="1378"/>
              <a:ext cx="154" cy="24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7" name="Line 37">
              <a:extLst>
                <a:ext uri="{FF2B5EF4-FFF2-40B4-BE49-F238E27FC236}">
                  <a16:creationId xmlns:a16="http://schemas.microsoft.com/office/drawing/2014/main" id="{4A29C659-A372-DD66-CE88-5FDED15D7481}"/>
                </a:ext>
              </a:extLst>
            </p:cNvPr>
            <p:cNvSpPr>
              <a:spLocks noChangeShapeType="1"/>
            </p:cNvSpPr>
            <p:nvPr/>
          </p:nvSpPr>
          <p:spPr bwMode="auto">
            <a:xfrm flipV="1">
              <a:off x="2979" y="1267"/>
              <a:ext cx="189" cy="23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8" name="Line 38">
              <a:extLst>
                <a:ext uri="{FF2B5EF4-FFF2-40B4-BE49-F238E27FC236}">
                  <a16:creationId xmlns:a16="http://schemas.microsoft.com/office/drawing/2014/main" id="{0C8D63E4-6120-F681-3CD8-10D48D8E3ED5}"/>
                </a:ext>
              </a:extLst>
            </p:cNvPr>
            <p:cNvSpPr>
              <a:spLocks noChangeShapeType="1"/>
            </p:cNvSpPr>
            <p:nvPr/>
          </p:nvSpPr>
          <p:spPr bwMode="auto">
            <a:xfrm>
              <a:off x="2423" y="1155"/>
              <a:ext cx="2011" cy="33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19" name="Line 39">
              <a:extLst>
                <a:ext uri="{FF2B5EF4-FFF2-40B4-BE49-F238E27FC236}">
                  <a16:creationId xmlns:a16="http://schemas.microsoft.com/office/drawing/2014/main" id="{8D54E8B8-A07C-7F5F-3C7C-B7C821BB73AD}"/>
                </a:ext>
              </a:extLst>
            </p:cNvPr>
            <p:cNvSpPr>
              <a:spLocks noChangeShapeType="1"/>
            </p:cNvSpPr>
            <p:nvPr/>
          </p:nvSpPr>
          <p:spPr bwMode="auto">
            <a:xfrm flipH="1" flipV="1">
              <a:off x="4423" y="1521"/>
              <a:ext cx="554" cy="489"/>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sp>
          <p:nvSpPr>
            <p:cNvPr id="20" name="Text Box 40">
              <a:extLst>
                <a:ext uri="{FF2B5EF4-FFF2-40B4-BE49-F238E27FC236}">
                  <a16:creationId xmlns:a16="http://schemas.microsoft.com/office/drawing/2014/main" id="{8A61646F-F9C0-224C-BB11-C39A562D41AD}"/>
                </a:ext>
              </a:extLst>
            </p:cNvPr>
            <p:cNvSpPr txBox="1">
              <a:spLocks noChangeArrowheads="1"/>
            </p:cNvSpPr>
            <p:nvPr/>
          </p:nvSpPr>
          <p:spPr bwMode="auto">
            <a:xfrm>
              <a:off x="4345" y="2010"/>
              <a:ext cx="941" cy="479"/>
            </a:xfrm>
            <a:prstGeom prst="rect">
              <a:avLst/>
            </a:prstGeom>
            <a:solidFill>
              <a:schemeClr val="bg1"/>
            </a:solidFill>
            <a:ln w="38100">
              <a:solidFill>
                <a:srgbClr val="0000FF"/>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Air (N</a:t>
              </a:r>
              <a:r>
                <a:rPr lang="en-AU" altLang="en-US" sz="1600" b="1" baseline="-25000" dirty="0">
                  <a:latin typeface="Montserrat" pitchFamily="2" charset="77"/>
                </a:rPr>
                <a:t>2</a:t>
              </a:r>
              <a:r>
                <a:rPr lang="en-AU" altLang="en-US" sz="1600" b="1" dirty="0">
                  <a:latin typeface="Montserrat" pitchFamily="2" charset="77"/>
                </a:rPr>
                <a:t>,O</a:t>
              </a:r>
              <a:r>
                <a:rPr lang="en-AU" altLang="en-US" sz="1600" b="1" baseline="-25000" dirty="0">
                  <a:latin typeface="Montserrat" pitchFamily="2" charset="77"/>
                </a:rPr>
                <a:t>2</a:t>
              </a:r>
              <a:r>
                <a:rPr lang="en-AU" altLang="en-US" sz="1600" b="1" dirty="0">
                  <a:latin typeface="Montserrat" pitchFamily="2" charset="77"/>
                </a:rPr>
                <a:t>)</a:t>
              </a:r>
            </a:p>
            <a:p>
              <a:pPr>
                <a:spcBef>
                  <a:spcPct val="50000"/>
                </a:spcBef>
              </a:pPr>
              <a:r>
                <a:rPr lang="en-AU" altLang="en-US" sz="1600" b="1" dirty="0">
                  <a:latin typeface="Montserrat" pitchFamily="2" charset="77"/>
                </a:rPr>
                <a:t>Oxygen (O</a:t>
              </a:r>
              <a:r>
                <a:rPr lang="en-AU" altLang="en-US" sz="1600" b="1" baseline="-25000" dirty="0">
                  <a:latin typeface="Montserrat" pitchFamily="2" charset="77"/>
                </a:rPr>
                <a:t>2</a:t>
              </a:r>
              <a:r>
                <a:rPr lang="en-AU" altLang="en-US" sz="1600" b="1" dirty="0">
                  <a:latin typeface="Montserrat" pitchFamily="2" charset="77"/>
                </a:rPr>
                <a:t>)</a:t>
              </a:r>
              <a:endParaRPr lang="en-AU" altLang="en-US" sz="2400" b="1" dirty="0">
                <a:latin typeface="Montserrat" pitchFamily="2" charset="77"/>
              </a:endParaRPr>
            </a:p>
          </p:txBody>
        </p:sp>
      </p:grpSp>
      <p:grpSp>
        <p:nvGrpSpPr>
          <p:cNvPr id="29" name="Group 67">
            <a:extLst>
              <a:ext uri="{FF2B5EF4-FFF2-40B4-BE49-F238E27FC236}">
                <a16:creationId xmlns:a16="http://schemas.microsoft.com/office/drawing/2014/main" id="{8B72F05F-E50D-9FC8-299F-34DF4207F171}"/>
              </a:ext>
            </a:extLst>
          </p:cNvPr>
          <p:cNvGrpSpPr>
            <a:grpSpLocks/>
          </p:cNvGrpSpPr>
          <p:nvPr/>
        </p:nvGrpSpPr>
        <p:grpSpPr bwMode="auto">
          <a:xfrm>
            <a:off x="7272336" y="2629778"/>
            <a:ext cx="3918433" cy="707859"/>
            <a:chOff x="3257" y="761"/>
            <a:chExt cx="1944" cy="1251"/>
          </a:xfrm>
        </p:grpSpPr>
        <p:sp>
          <p:nvSpPr>
            <p:cNvPr id="30" name="Text Box 68">
              <a:extLst>
                <a:ext uri="{FF2B5EF4-FFF2-40B4-BE49-F238E27FC236}">
                  <a16:creationId xmlns:a16="http://schemas.microsoft.com/office/drawing/2014/main" id="{CE94D027-2E80-E778-90FE-9704B3D25227}"/>
                </a:ext>
              </a:extLst>
            </p:cNvPr>
            <p:cNvSpPr txBox="1">
              <a:spLocks noChangeArrowheads="1"/>
            </p:cNvSpPr>
            <p:nvPr/>
          </p:nvSpPr>
          <p:spPr bwMode="auto">
            <a:xfrm>
              <a:off x="4256" y="761"/>
              <a:ext cx="945" cy="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2000" dirty="0">
                  <a:latin typeface="Montserrat" pitchFamily="2" charset="77"/>
                </a:rPr>
                <a:t>Pierce Smith Converter</a:t>
              </a:r>
            </a:p>
          </p:txBody>
        </p:sp>
        <p:sp>
          <p:nvSpPr>
            <p:cNvPr id="31" name="Line 69">
              <a:extLst>
                <a:ext uri="{FF2B5EF4-FFF2-40B4-BE49-F238E27FC236}">
                  <a16:creationId xmlns:a16="http://schemas.microsoft.com/office/drawing/2014/main" id="{8DCF0226-068C-9F6D-A7FB-DE1FEFAB2ADB}"/>
                </a:ext>
              </a:extLst>
            </p:cNvPr>
            <p:cNvSpPr>
              <a:spLocks noChangeShapeType="1"/>
            </p:cNvSpPr>
            <p:nvPr/>
          </p:nvSpPr>
          <p:spPr bwMode="auto">
            <a:xfrm flipH="1">
              <a:off x="3257" y="1101"/>
              <a:ext cx="955" cy="58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grpSp>
      <p:grpSp>
        <p:nvGrpSpPr>
          <p:cNvPr id="32" name="Group 64">
            <a:extLst>
              <a:ext uri="{FF2B5EF4-FFF2-40B4-BE49-F238E27FC236}">
                <a16:creationId xmlns:a16="http://schemas.microsoft.com/office/drawing/2014/main" id="{049C2C50-B126-9686-1A7B-A44B5B3F3B70}"/>
              </a:ext>
            </a:extLst>
          </p:cNvPr>
          <p:cNvGrpSpPr>
            <a:grpSpLocks/>
          </p:cNvGrpSpPr>
          <p:nvPr/>
        </p:nvGrpSpPr>
        <p:grpSpPr bwMode="auto">
          <a:xfrm>
            <a:off x="4075322" y="1626470"/>
            <a:ext cx="2044261" cy="1229552"/>
            <a:chOff x="2321" y="488"/>
            <a:chExt cx="1245" cy="1109"/>
          </a:xfrm>
        </p:grpSpPr>
        <p:sp>
          <p:nvSpPr>
            <p:cNvPr id="33" name="AutoShape 65">
              <a:extLst>
                <a:ext uri="{FF2B5EF4-FFF2-40B4-BE49-F238E27FC236}">
                  <a16:creationId xmlns:a16="http://schemas.microsoft.com/office/drawing/2014/main" id="{951F9674-68F0-31C6-CD64-C0FB950553C5}"/>
                </a:ext>
              </a:extLst>
            </p:cNvPr>
            <p:cNvSpPr>
              <a:spLocks noChangeArrowheads="1"/>
            </p:cNvSpPr>
            <p:nvPr/>
          </p:nvSpPr>
          <p:spPr bwMode="auto">
            <a:xfrm rot="780000">
              <a:off x="2564" y="908"/>
              <a:ext cx="543" cy="689"/>
            </a:xfrm>
            <a:prstGeom prst="upArrow">
              <a:avLst>
                <a:gd name="adj1" fmla="val 50074"/>
                <a:gd name="adj2" fmla="val 54145"/>
              </a:avLst>
            </a:prstGeom>
            <a:solidFill>
              <a:srgbClr val="FFFF99"/>
            </a:solidFill>
            <a:ln w="38100">
              <a:solidFill>
                <a:srgbClr val="FF660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latin typeface="Montserrat" pitchFamily="2" charset="77"/>
              </a:endParaRPr>
            </a:p>
          </p:txBody>
        </p:sp>
        <p:sp>
          <p:nvSpPr>
            <p:cNvPr id="34" name="Text Box 66">
              <a:extLst>
                <a:ext uri="{FF2B5EF4-FFF2-40B4-BE49-F238E27FC236}">
                  <a16:creationId xmlns:a16="http://schemas.microsoft.com/office/drawing/2014/main" id="{EFFC38E0-1E2F-5CAD-6180-B83DF6E9D1CB}"/>
                </a:ext>
              </a:extLst>
            </p:cNvPr>
            <p:cNvSpPr txBox="1">
              <a:spLocks noChangeArrowheads="1"/>
            </p:cNvSpPr>
            <p:nvPr/>
          </p:nvSpPr>
          <p:spPr bwMode="auto">
            <a:xfrm>
              <a:off x="2321" y="488"/>
              <a:ext cx="1245" cy="317"/>
            </a:xfrm>
            <a:prstGeom prst="rect">
              <a:avLst/>
            </a:prstGeom>
            <a:solidFill>
              <a:schemeClr val="bg1"/>
            </a:solidFill>
            <a:ln w="38100">
              <a:solidFill>
                <a:srgbClr val="FF6600"/>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Off Gases (SO</a:t>
              </a:r>
              <a:r>
                <a:rPr lang="en-AU" altLang="en-US" sz="1600" b="1" baseline="-25000" dirty="0">
                  <a:latin typeface="Montserrat" pitchFamily="2" charset="77"/>
                </a:rPr>
                <a:t>2</a:t>
              </a:r>
              <a:r>
                <a:rPr lang="en-AU" altLang="en-US" sz="1600" b="1" dirty="0">
                  <a:latin typeface="Montserrat" pitchFamily="2" charset="77"/>
                </a:rPr>
                <a:t>)</a:t>
              </a:r>
            </a:p>
          </p:txBody>
        </p:sp>
      </p:grpSp>
      <p:sp>
        <p:nvSpPr>
          <p:cNvPr id="35" name="Text Box 53">
            <a:extLst>
              <a:ext uri="{FF2B5EF4-FFF2-40B4-BE49-F238E27FC236}">
                <a16:creationId xmlns:a16="http://schemas.microsoft.com/office/drawing/2014/main" id="{C131A9B0-4AD4-1421-E159-184D4D00DD37}"/>
              </a:ext>
            </a:extLst>
          </p:cNvPr>
          <p:cNvSpPr txBox="1">
            <a:spLocks noChangeArrowheads="1"/>
          </p:cNvSpPr>
          <p:nvPr/>
        </p:nvSpPr>
        <p:spPr bwMode="auto">
          <a:xfrm>
            <a:off x="8113469" y="5054926"/>
            <a:ext cx="2970212" cy="1477328"/>
          </a:xfrm>
          <a:prstGeom prst="rect">
            <a:avLst/>
          </a:prstGeom>
          <a:solidFill>
            <a:schemeClr val="bg1"/>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b="1" i="1" u="sng" dirty="0">
                <a:latin typeface="Montserrat" pitchFamily="2" charset="77"/>
              </a:rPr>
              <a:t>Copper Blow</a:t>
            </a:r>
            <a:endParaRPr lang="en-AU" altLang="en-US" b="1" dirty="0">
              <a:latin typeface="Montserrat" pitchFamily="2" charset="77"/>
            </a:endParaRPr>
          </a:p>
          <a:p>
            <a:pPr>
              <a:spcBef>
                <a:spcPct val="50000"/>
              </a:spcBef>
            </a:pPr>
            <a:r>
              <a:rPr lang="en-AU" altLang="en-US" b="1" dirty="0">
                <a:latin typeface="Montserrat" pitchFamily="2" charset="77"/>
              </a:rPr>
              <a:t>Cu</a:t>
            </a:r>
            <a:r>
              <a:rPr lang="en-AU" altLang="en-US" b="1" baseline="-25000" dirty="0">
                <a:latin typeface="Montserrat" pitchFamily="2" charset="77"/>
              </a:rPr>
              <a:t>2</a:t>
            </a:r>
            <a:r>
              <a:rPr lang="en-AU" altLang="en-US" b="1" dirty="0">
                <a:latin typeface="Montserrat" pitchFamily="2" charset="77"/>
              </a:rPr>
              <a:t>S + O</a:t>
            </a:r>
            <a:r>
              <a:rPr lang="en-AU" altLang="en-US" b="1" baseline="-25000" dirty="0">
                <a:latin typeface="Montserrat" pitchFamily="2" charset="77"/>
              </a:rPr>
              <a:t>2</a:t>
            </a:r>
            <a:r>
              <a:rPr lang="en-AU" altLang="en-US" b="1" dirty="0">
                <a:latin typeface="Montserrat" pitchFamily="2" charset="77"/>
              </a:rPr>
              <a:t> </a:t>
            </a:r>
            <a:r>
              <a:rPr lang="en-AU" altLang="en-US" b="1" dirty="0">
                <a:latin typeface="Montserrat" pitchFamily="2" charset="77"/>
                <a:sym typeface="Symbol" pitchFamily="2" charset="2"/>
              </a:rPr>
              <a:t></a:t>
            </a:r>
            <a:r>
              <a:rPr lang="en-AU" altLang="en-US" b="1" dirty="0">
                <a:latin typeface="Montserrat" pitchFamily="2" charset="77"/>
                <a:sym typeface="Comic Sans MS" panose="030F0902030302020204" pitchFamily="66" charset="0"/>
              </a:rPr>
              <a:t> 2Cu (blister)</a:t>
            </a:r>
          </a:p>
          <a:p>
            <a:pPr>
              <a:spcBef>
                <a:spcPct val="50000"/>
              </a:spcBef>
            </a:pPr>
            <a:r>
              <a:rPr lang="en-AU" altLang="en-US" b="1" dirty="0">
                <a:latin typeface="Montserrat" pitchFamily="2" charset="77"/>
                <a:sym typeface="Comic Sans MS" panose="030F0902030302020204" pitchFamily="66" charset="0"/>
              </a:rPr>
              <a:t>	         + SO</a:t>
            </a:r>
            <a:r>
              <a:rPr lang="en-AU" altLang="en-US" b="1" baseline="-25000" dirty="0">
                <a:latin typeface="Montserrat" pitchFamily="2" charset="77"/>
                <a:sym typeface="Comic Sans MS" panose="030F0902030302020204" pitchFamily="66" charset="0"/>
              </a:rPr>
              <a:t>2</a:t>
            </a:r>
            <a:r>
              <a:rPr lang="en-AU" altLang="en-US" b="1" dirty="0">
                <a:latin typeface="Montserrat" pitchFamily="2" charset="77"/>
                <a:sym typeface="Comic Sans MS" panose="030F0902030302020204" pitchFamily="66" charset="0"/>
              </a:rPr>
              <a:t> (gas)</a:t>
            </a:r>
          </a:p>
        </p:txBody>
      </p:sp>
      <p:grpSp>
        <p:nvGrpSpPr>
          <p:cNvPr id="36" name="Group 44">
            <a:extLst>
              <a:ext uri="{FF2B5EF4-FFF2-40B4-BE49-F238E27FC236}">
                <a16:creationId xmlns:a16="http://schemas.microsoft.com/office/drawing/2014/main" id="{2C46C092-01F0-C285-FF11-C721BF0ECCC5}"/>
              </a:ext>
            </a:extLst>
          </p:cNvPr>
          <p:cNvGrpSpPr>
            <a:grpSpLocks/>
          </p:cNvGrpSpPr>
          <p:nvPr/>
        </p:nvGrpSpPr>
        <p:grpSpPr bwMode="auto">
          <a:xfrm>
            <a:off x="3652939" y="5126316"/>
            <a:ext cx="1330671" cy="1575492"/>
            <a:chOff x="1856" y="2234"/>
            <a:chExt cx="701" cy="1717"/>
          </a:xfrm>
        </p:grpSpPr>
        <p:grpSp>
          <p:nvGrpSpPr>
            <p:cNvPr id="37" name="Group 45">
              <a:extLst>
                <a:ext uri="{FF2B5EF4-FFF2-40B4-BE49-F238E27FC236}">
                  <a16:creationId xmlns:a16="http://schemas.microsoft.com/office/drawing/2014/main" id="{CA50A1FE-16C7-216D-F1EC-3B8A84A07F92}"/>
                </a:ext>
              </a:extLst>
            </p:cNvPr>
            <p:cNvGrpSpPr>
              <a:grpSpLocks/>
            </p:cNvGrpSpPr>
            <p:nvPr/>
          </p:nvGrpSpPr>
          <p:grpSpPr bwMode="auto">
            <a:xfrm>
              <a:off x="1895" y="3006"/>
              <a:ext cx="612" cy="945"/>
              <a:chOff x="1840" y="2640"/>
              <a:chExt cx="612" cy="945"/>
            </a:xfrm>
          </p:grpSpPr>
          <p:sp>
            <p:nvSpPr>
              <p:cNvPr id="40" name="Freeform 46">
                <a:extLst>
                  <a:ext uri="{FF2B5EF4-FFF2-40B4-BE49-F238E27FC236}">
                    <a16:creationId xmlns:a16="http://schemas.microsoft.com/office/drawing/2014/main" id="{7B1CC211-5B50-F371-CCAA-80F2A8AF6B61}"/>
                  </a:ext>
                </a:extLst>
              </p:cNvPr>
              <p:cNvSpPr>
                <a:spLocks/>
              </p:cNvSpPr>
              <p:nvPr/>
            </p:nvSpPr>
            <p:spPr bwMode="auto">
              <a:xfrm>
                <a:off x="1840" y="3007"/>
                <a:ext cx="612" cy="578"/>
              </a:xfrm>
              <a:custGeom>
                <a:avLst/>
                <a:gdLst>
                  <a:gd name="T0" fmla="*/ 0 w 612"/>
                  <a:gd name="T1" fmla="*/ 33 h 578"/>
                  <a:gd name="T2" fmla="*/ 100 w 612"/>
                  <a:gd name="T3" fmla="*/ 533 h 578"/>
                  <a:gd name="T4" fmla="*/ 323 w 612"/>
                  <a:gd name="T5" fmla="*/ 578 h 578"/>
                  <a:gd name="T6" fmla="*/ 556 w 612"/>
                  <a:gd name="T7" fmla="*/ 544 h 578"/>
                  <a:gd name="T8" fmla="*/ 612 w 612"/>
                  <a:gd name="T9" fmla="*/ 0 h 578"/>
                  <a:gd name="T10" fmla="*/ 0 w 612"/>
                  <a:gd name="T11" fmla="*/ 33 h 578"/>
                  <a:gd name="T12" fmla="*/ 0 60000 65536"/>
                  <a:gd name="T13" fmla="*/ 0 60000 65536"/>
                  <a:gd name="T14" fmla="*/ 0 60000 65536"/>
                  <a:gd name="T15" fmla="*/ 0 60000 65536"/>
                  <a:gd name="T16" fmla="*/ 0 60000 65536"/>
                  <a:gd name="T17" fmla="*/ 0 60000 65536"/>
                  <a:gd name="T18" fmla="*/ 0 w 612"/>
                  <a:gd name="T19" fmla="*/ 0 h 578"/>
                  <a:gd name="T20" fmla="*/ 612 w 612"/>
                  <a:gd name="T21" fmla="*/ 578 h 578"/>
                </a:gdLst>
                <a:ahLst/>
                <a:cxnLst>
                  <a:cxn ang="T12">
                    <a:pos x="T0" y="T1"/>
                  </a:cxn>
                  <a:cxn ang="T13">
                    <a:pos x="T2" y="T3"/>
                  </a:cxn>
                  <a:cxn ang="T14">
                    <a:pos x="T4" y="T5"/>
                  </a:cxn>
                  <a:cxn ang="T15">
                    <a:pos x="T6" y="T7"/>
                  </a:cxn>
                  <a:cxn ang="T16">
                    <a:pos x="T8" y="T9"/>
                  </a:cxn>
                  <a:cxn ang="T17">
                    <a:pos x="T10" y="T11"/>
                  </a:cxn>
                </a:cxnLst>
                <a:rect l="T18" t="T19" r="T20" b="T21"/>
                <a:pathLst>
                  <a:path w="612" h="578">
                    <a:moveTo>
                      <a:pt x="0" y="33"/>
                    </a:moveTo>
                    <a:lnTo>
                      <a:pt x="100" y="533"/>
                    </a:lnTo>
                    <a:lnTo>
                      <a:pt x="323" y="578"/>
                    </a:lnTo>
                    <a:lnTo>
                      <a:pt x="556" y="544"/>
                    </a:lnTo>
                    <a:lnTo>
                      <a:pt x="612" y="0"/>
                    </a:lnTo>
                    <a:lnTo>
                      <a:pt x="0" y="33"/>
                    </a:lnTo>
                    <a:close/>
                  </a:path>
                </a:pathLst>
              </a:custGeom>
              <a:gradFill rotWithShape="0">
                <a:gsLst>
                  <a:gs pos="0">
                    <a:srgbClr val="DDEBCF"/>
                  </a:gs>
                  <a:gs pos="50000">
                    <a:srgbClr val="9CB86E"/>
                  </a:gs>
                  <a:gs pos="100000">
                    <a:srgbClr val="156B13"/>
                  </a:gs>
                </a:gsLst>
                <a:lin ang="0"/>
              </a:gradFill>
              <a:ln w="9525">
                <a:solidFill>
                  <a:schemeClr val="tx1"/>
                </a:solidFill>
                <a:round/>
                <a:headEnd/>
                <a:tailEnd/>
              </a:ln>
            </p:spPr>
            <p:txBody>
              <a:bodyPr wrap="none" anchor="ctr"/>
              <a:lstStyle/>
              <a:p>
                <a:endParaRPr lang="en-AU"/>
              </a:p>
            </p:txBody>
          </p:sp>
          <p:sp>
            <p:nvSpPr>
              <p:cNvPr id="41" name="Oval 47">
                <a:extLst>
                  <a:ext uri="{FF2B5EF4-FFF2-40B4-BE49-F238E27FC236}">
                    <a16:creationId xmlns:a16="http://schemas.microsoft.com/office/drawing/2014/main" id="{8E5BCD88-46CF-8596-9804-31111DF933ED}"/>
                  </a:ext>
                </a:extLst>
              </p:cNvPr>
              <p:cNvSpPr>
                <a:spLocks noChangeArrowheads="1"/>
              </p:cNvSpPr>
              <p:nvPr/>
            </p:nvSpPr>
            <p:spPr bwMode="auto">
              <a:xfrm>
                <a:off x="1840" y="2963"/>
                <a:ext cx="612" cy="144"/>
              </a:xfrm>
              <a:prstGeom prst="ellipse">
                <a:avLst/>
              </a:prstGeom>
              <a:solidFill>
                <a:srgbClr val="FF99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42" name="Rectangle 48">
                <a:extLst>
                  <a:ext uri="{FF2B5EF4-FFF2-40B4-BE49-F238E27FC236}">
                    <a16:creationId xmlns:a16="http://schemas.microsoft.com/office/drawing/2014/main" id="{5804B72A-2E85-8169-BF63-6AECD7D2340C}"/>
                  </a:ext>
                </a:extLst>
              </p:cNvPr>
              <p:cNvSpPr>
                <a:spLocks noChangeArrowheads="1"/>
              </p:cNvSpPr>
              <p:nvPr/>
            </p:nvSpPr>
            <p:spPr bwMode="auto">
              <a:xfrm>
                <a:off x="2130" y="2707"/>
                <a:ext cx="55" cy="411"/>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43" name="Rectangle 49">
                <a:extLst>
                  <a:ext uri="{FF2B5EF4-FFF2-40B4-BE49-F238E27FC236}">
                    <a16:creationId xmlns:a16="http://schemas.microsoft.com/office/drawing/2014/main" id="{07FB0400-1BB6-BF91-02A5-8372769DC024}"/>
                  </a:ext>
                </a:extLst>
              </p:cNvPr>
              <p:cNvSpPr>
                <a:spLocks noChangeArrowheads="1"/>
              </p:cNvSpPr>
              <p:nvPr/>
            </p:nvSpPr>
            <p:spPr bwMode="auto">
              <a:xfrm>
                <a:off x="2007" y="2641"/>
                <a:ext cx="47" cy="333"/>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44" name="Freeform 50">
                <a:extLst>
                  <a:ext uri="{FF2B5EF4-FFF2-40B4-BE49-F238E27FC236}">
                    <a16:creationId xmlns:a16="http://schemas.microsoft.com/office/drawing/2014/main" id="{EC37436B-08B3-D559-5709-5ECC5153F1F0}"/>
                  </a:ext>
                </a:extLst>
              </p:cNvPr>
              <p:cNvSpPr>
                <a:spLocks/>
              </p:cNvSpPr>
              <p:nvPr/>
            </p:nvSpPr>
            <p:spPr bwMode="auto">
              <a:xfrm>
                <a:off x="2007" y="2640"/>
                <a:ext cx="167" cy="100"/>
              </a:xfrm>
              <a:custGeom>
                <a:avLst/>
                <a:gdLst>
                  <a:gd name="T0" fmla="*/ 0 w 167"/>
                  <a:gd name="T1" fmla="*/ 0 h 211"/>
                  <a:gd name="T2" fmla="*/ 167 w 167"/>
                  <a:gd name="T3" fmla="*/ 0 h 211"/>
                  <a:gd name="T4" fmla="*/ 145 w 167"/>
                  <a:gd name="T5" fmla="*/ 0 h 211"/>
                  <a:gd name="T6" fmla="*/ 22 w 167"/>
                  <a:gd name="T7" fmla="*/ 0 h 211"/>
                  <a:gd name="T8" fmla="*/ 0 w 167"/>
                  <a:gd name="T9" fmla="*/ 0 h 211"/>
                  <a:gd name="T10" fmla="*/ 0 60000 65536"/>
                  <a:gd name="T11" fmla="*/ 0 60000 65536"/>
                  <a:gd name="T12" fmla="*/ 0 60000 65536"/>
                  <a:gd name="T13" fmla="*/ 0 60000 65536"/>
                  <a:gd name="T14" fmla="*/ 0 60000 65536"/>
                  <a:gd name="T15" fmla="*/ 0 w 167"/>
                  <a:gd name="T16" fmla="*/ 0 h 211"/>
                  <a:gd name="T17" fmla="*/ 167 w 167"/>
                  <a:gd name="T18" fmla="*/ 211 h 211"/>
                </a:gdLst>
                <a:ahLst/>
                <a:cxnLst>
                  <a:cxn ang="T10">
                    <a:pos x="T0" y="T1"/>
                  </a:cxn>
                  <a:cxn ang="T11">
                    <a:pos x="T2" y="T3"/>
                  </a:cxn>
                  <a:cxn ang="T12">
                    <a:pos x="T4" y="T5"/>
                  </a:cxn>
                  <a:cxn ang="T13">
                    <a:pos x="T6" y="T7"/>
                  </a:cxn>
                  <a:cxn ang="T14">
                    <a:pos x="T8" y="T9"/>
                  </a:cxn>
                </a:cxnLst>
                <a:rect l="T15" t="T16" r="T17" b="T18"/>
                <a:pathLst>
                  <a:path w="167" h="211">
                    <a:moveTo>
                      <a:pt x="0" y="134"/>
                    </a:moveTo>
                    <a:lnTo>
                      <a:pt x="167" y="211"/>
                    </a:lnTo>
                    <a:lnTo>
                      <a:pt x="145" y="67"/>
                    </a:lnTo>
                    <a:lnTo>
                      <a:pt x="22" y="0"/>
                    </a:lnTo>
                    <a:lnTo>
                      <a:pt x="0" y="134"/>
                    </a:lnTo>
                    <a:close/>
                  </a:path>
                </a:pathLst>
              </a:custGeom>
              <a:solidFill>
                <a:schemeClr val="bg2"/>
              </a:solidFill>
              <a:ln w="9525">
                <a:solidFill>
                  <a:schemeClr val="tx1"/>
                </a:solidFill>
                <a:round/>
                <a:headEnd/>
                <a:tailEnd/>
              </a:ln>
            </p:spPr>
            <p:txBody>
              <a:bodyPr wrap="none" anchor="ctr"/>
              <a:lstStyle/>
              <a:p>
                <a:endParaRPr lang="en-AU"/>
              </a:p>
            </p:txBody>
          </p:sp>
        </p:grpSp>
        <p:sp>
          <p:nvSpPr>
            <p:cNvPr id="38" name="AutoShape 51">
              <a:extLst>
                <a:ext uri="{FF2B5EF4-FFF2-40B4-BE49-F238E27FC236}">
                  <a16:creationId xmlns:a16="http://schemas.microsoft.com/office/drawing/2014/main" id="{69BAF822-AA5C-288E-1DBE-3EB1633786B7}"/>
                </a:ext>
              </a:extLst>
            </p:cNvPr>
            <p:cNvSpPr>
              <a:spLocks noChangeArrowheads="1"/>
            </p:cNvSpPr>
            <p:nvPr/>
          </p:nvSpPr>
          <p:spPr bwMode="auto">
            <a:xfrm rot="480000">
              <a:off x="2387" y="2234"/>
              <a:ext cx="170" cy="1128"/>
            </a:xfrm>
            <a:prstGeom prst="downArrow">
              <a:avLst>
                <a:gd name="adj1" fmla="val 50000"/>
                <a:gd name="adj2" fmla="val 165882"/>
              </a:avLst>
            </a:prstGeom>
            <a:gradFill rotWithShape="0">
              <a:gsLst>
                <a:gs pos="0">
                  <a:srgbClr val="FFCC00"/>
                </a:gs>
                <a:gs pos="100000">
                  <a:srgbClr val="FF6600"/>
                </a:gs>
              </a:gsLst>
              <a:path path="rect">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39" name="Text Box 52">
              <a:extLst>
                <a:ext uri="{FF2B5EF4-FFF2-40B4-BE49-F238E27FC236}">
                  <a16:creationId xmlns:a16="http://schemas.microsoft.com/office/drawing/2014/main" id="{F4E6458C-CEF8-E27B-EF38-D95E5F042B4B}"/>
                </a:ext>
              </a:extLst>
            </p:cNvPr>
            <p:cNvSpPr txBox="1">
              <a:spLocks noChangeArrowheads="1"/>
            </p:cNvSpPr>
            <p:nvPr/>
          </p:nvSpPr>
          <p:spPr bwMode="auto">
            <a:xfrm>
              <a:off x="1856" y="2635"/>
              <a:ext cx="501"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dirty="0">
                  <a:latin typeface="Montserrat" pitchFamily="2" charset="77"/>
                </a:rPr>
                <a:t>Slag</a:t>
              </a:r>
              <a:endParaRPr lang="en-AU" altLang="en-US" sz="2400" dirty="0">
                <a:latin typeface="Montserrat" pitchFamily="2" charset="77"/>
              </a:endParaRPr>
            </a:p>
          </p:txBody>
        </p:sp>
      </p:grpSp>
      <p:grpSp>
        <p:nvGrpSpPr>
          <p:cNvPr id="45" name="Group 54">
            <a:extLst>
              <a:ext uri="{FF2B5EF4-FFF2-40B4-BE49-F238E27FC236}">
                <a16:creationId xmlns:a16="http://schemas.microsoft.com/office/drawing/2014/main" id="{C1D6DF13-E536-0790-F080-107E4DFB373D}"/>
              </a:ext>
            </a:extLst>
          </p:cNvPr>
          <p:cNvGrpSpPr>
            <a:grpSpLocks/>
          </p:cNvGrpSpPr>
          <p:nvPr/>
        </p:nvGrpSpPr>
        <p:grpSpPr bwMode="auto">
          <a:xfrm>
            <a:off x="5687215" y="5198340"/>
            <a:ext cx="1725865" cy="1505082"/>
            <a:chOff x="2824" y="2345"/>
            <a:chExt cx="975" cy="1636"/>
          </a:xfrm>
        </p:grpSpPr>
        <p:sp>
          <p:nvSpPr>
            <p:cNvPr id="46" name="AutoShape 55">
              <a:extLst>
                <a:ext uri="{FF2B5EF4-FFF2-40B4-BE49-F238E27FC236}">
                  <a16:creationId xmlns:a16="http://schemas.microsoft.com/office/drawing/2014/main" id="{4F00754C-A263-CDB9-148B-0D11D64C2E0F}"/>
                </a:ext>
              </a:extLst>
            </p:cNvPr>
            <p:cNvSpPr>
              <a:spLocks noChangeArrowheads="1"/>
            </p:cNvSpPr>
            <p:nvPr/>
          </p:nvSpPr>
          <p:spPr bwMode="auto">
            <a:xfrm>
              <a:off x="2824" y="2345"/>
              <a:ext cx="173" cy="1039"/>
            </a:xfrm>
            <a:prstGeom prst="downArrow">
              <a:avLst>
                <a:gd name="adj1" fmla="val 50000"/>
                <a:gd name="adj2" fmla="val 150145"/>
              </a:avLst>
            </a:prstGeom>
            <a:gradFill rotWithShape="0">
              <a:gsLst>
                <a:gs pos="0">
                  <a:srgbClr val="FFFF00"/>
                </a:gs>
                <a:gs pos="100000">
                  <a:srgbClr val="FFCC00"/>
                </a:gs>
              </a:gsLst>
              <a:path path="rect">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grpSp>
          <p:nvGrpSpPr>
            <p:cNvPr id="47" name="Group 56">
              <a:extLst>
                <a:ext uri="{FF2B5EF4-FFF2-40B4-BE49-F238E27FC236}">
                  <a16:creationId xmlns:a16="http://schemas.microsoft.com/office/drawing/2014/main" id="{82952B4A-01EF-EFEE-3377-97764FC8328D}"/>
                </a:ext>
              </a:extLst>
            </p:cNvPr>
            <p:cNvGrpSpPr>
              <a:grpSpLocks/>
            </p:cNvGrpSpPr>
            <p:nvPr/>
          </p:nvGrpSpPr>
          <p:grpSpPr bwMode="auto">
            <a:xfrm>
              <a:off x="2834" y="3036"/>
              <a:ext cx="612" cy="945"/>
              <a:chOff x="1840" y="2640"/>
              <a:chExt cx="612" cy="945"/>
            </a:xfrm>
          </p:grpSpPr>
          <p:sp>
            <p:nvSpPr>
              <p:cNvPr id="49" name="Freeform 57">
                <a:extLst>
                  <a:ext uri="{FF2B5EF4-FFF2-40B4-BE49-F238E27FC236}">
                    <a16:creationId xmlns:a16="http://schemas.microsoft.com/office/drawing/2014/main" id="{0FE0ABC0-1A51-9F61-2D0D-4BC3DA9B5306}"/>
                  </a:ext>
                </a:extLst>
              </p:cNvPr>
              <p:cNvSpPr>
                <a:spLocks/>
              </p:cNvSpPr>
              <p:nvPr/>
            </p:nvSpPr>
            <p:spPr bwMode="auto">
              <a:xfrm>
                <a:off x="1840" y="3007"/>
                <a:ext cx="612" cy="578"/>
              </a:xfrm>
              <a:custGeom>
                <a:avLst/>
                <a:gdLst>
                  <a:gd name="T0" fmla="*/ 0 w 612"/>
                  <a:gd name="T1" fmla="*/ 33 h 578"/>
                  <a:gd name="T2" fmla="*/ 100 w 612"/>
                  <a:gd name="T3" fmla="*/ 533 h 578"/>
                  <a:gd name="T4" fmla="*/ 323 w 612"/>
                  <a:gd name="T5" fmla="*/ 578 h 578"/>
                  <a:gd name="T6" fmla="*/ 556 w 612"/>
                  <a:gd name="T7" fmla="*/ 544 h 578"/>
                  <a:gd name="T8" fmla="*/ 612 w 612"/>
                  <a:gd name="T9" fmla="*/ 0 h 578"/>
                  <a:gd name="T10" fmla="*/ 0 w 612"/>
                  <a:gd name="T11" fmla="*/ 33 h 578"/>
                  <a:gd name="T12" fmla="*/ 0 60000 65536"/>
                  <a:gd name="T13" fmla="*/ 0 60000 65536"/>
                  <a:gd name="T14" fmla="*/ 0 60000 65536"/>
                  <a:gd name="T15" fmla="*/ 0 60000 65536"/>
                  <a:gd name="T16" fmla="*/ 0 60000 65536"/>
                  <a:gd name="T17" fmla="*/ 0 60000 65536"/>
                  <a:gd name="T18" fmla="*/ 0 w 612"/>
                  <a:gd name="T19" fmla="*/ 0 h 578"/>
                  <a:gd name="T20" fmla="*/ 612 w 612"/>
                  <a:gd name="T21" fmla="*/ 578 h 578"/>
                </a:gdLst>
                <a:ahLst/>
                <a:cxnLst>
                  <a:cxn ang="T12">
                    <a:pos x="T0" y="T1"/>
                  </a:cxn>
                  <a:cxn ang="T13">
                    <a:pos x="T2" y="T3"/>
                  </a:cxn>
                  <a:cxn ang="T14">
                    <a:pos x="T4" y="T5"/>
                  </a:cxn>
                  <a:cxn ang="T15">
                    <a:pos x="T6" y="T7"/>
                  </a:cxn>
                  <a:cxn ang="T16">
                    <a:pos x="T8" y="T9"/>
                  </a:cxn>
                  <a:cxn ang="T17">
                    <a:pos x="T10" y="T11"/>
                  </a:cxn>
                </a:cxnLst>
                <a:rect l="T18" t="T19" r="T20" b="T21"/>
                <a:pathLst>
                  <a:path w="612" h="578">
                    <a:moveTo>
                      <a:pt x="0" y="33"/>
                    </a:moveTo>
                    <a:lnTo>
                      <a:pt x="100" y="533"/>
                    </a:lnTo>
                    <a:lnTo>
                      <a:pt x="323" y="578"/>
                    </a:lnTo>
                    <a:lnTo>
                      <a:pt x="556" y="544"/>
                    </a:lnTo>
                    <a:lnTo>
                      <a:pt x="612" y="0"/>
                    </a:lnTo>
                    <a:lnTo>
                      <a:pt x="0" y="33"/>
                    </a:lnTo>
                    <a:close/>
                  </a:path>
                </a:pathLst>
              </a:custGeom>
              <a:gradFill rotWithShape="0">
                <a:gsLst>
                  <a:gs pos="0">
                    <a:srgbClr val="DDEBCF"/>
                  </a:gs>
                  <a:gs pos="50000">
                    <a:srgbClr val="9CB86E"/>
                  </a:gs>
                  <a:gs pos="100000">
                    <a:srgbClr val="156B13"/>
                  </a:gs>
                </a:gsLst>
                <a:lin ang="0"/>
              </a:gradFill>
              <a:ln w="9525">
                <a:solidFill>
                  <a:schemeClr val="tx1"/>
                </a:solidFill>
                <a:round/>
                <a:headEnd/>
                <a:tailEnd/>
              </a:ln>
            </p:spPr>
            <p:txBody>
              <a:bodyPr wrap="none" anchor="ctr"/>
              <a:lstStyle/>
              <a:p>
                <a:endParaRPr lang="en-AU"/>
              </a:p>
            </p:txBody>
          </p:sp>
          <p:sp>
            <p:nvSpPr>
              <p:cNvPr id="50" name="Oval 58">
                <a:extLst>
                  <a:ext uri="{FF2B5EF4-FFF2-40B4-BE49-F238E27FC236}">
                    <a16:creationId xmlns:a16="http://schemas.microsoft.com/office/drawing/2014/main" id="{E0610C6C-E275-BBB3-4250-550780191850}"/>
                  </a:ext>
                </a:extLst>
              </p:cNvPr>
              <p:cNvSpPr>
                <a:spLocks noChangeArrowheads="1"/>
              </p:cNvSpPr>
              <p:nvPr/>
            </p:nvSpPr>
            <p:spPr bwMode="auto">
              <a:xfrm>
                <a:off x="1840" y="2963"/>
                <a:ext cx="612" cy="144"/>
              </a:xfrm>
              <a:prstGeom prst="ellipse">
                <a:avLst/>
              </a:prstGeom>
              <a:solidFill>
                <a:srgbClr val="FF99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51" name="Rectangle 59">
                <a:extLst>
                  <a:ext uri="{FF2B5EF4-FFF2-40B4-BE49-F238E27FC236}">
                    <a16:creationId xmlns:a16="http://schemas.microsoft.com/office/drawing/2014/main" id="{AFA90DDD-ABE4-92BE-5899-8B29DA481846}"/>
                  </a:ext>
                </a:extLst>
              </p:cNvPr>
              <p:cNvSpPr>
                <a:spLocks noChangeArrowheads="1"/>
              </p:cNvSpPr>
              <p:nvPr/>
            </p:nvSpPr>
            <p:spPr bwMode="auto">
              <a:xfrm>
                <a:off x="2130" y="2707"/>
                <a:ext cx="55" cy="411"/>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52" name="Rectangle 60">
                <a:extLst>
                  <a:ext uri="{FF2B5EF4-FFF2-40B4-BE49-F238E27FC236}">
                    <a16:creationId xmlns:a16="http://schemas.microsoft.com/office/drawing/2014/main" id="{2C419C19-BD09-EB69-E122-88E5F1A67F23}"/>
                  </a:ext>
                </a:extLst>
              </p:cNvPr>
              <p:cNvSpPr>
                <a:spLocks noChangeArrowheads="1"/>
              </p:cNvSpPr>
              <p:nvPr/>
            </p:nvSpPr>
            <p:spPr bwMode="auto">
              <a:xfrm>
                <a:off x="2007" y="2641"/>
                <a:ext cx="47" cy="333"/>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53" name="Freeform 61">
                <a:extLst>
                  <a:ext uri="{FF2B5EF4-FFF2-40B4-BE49-F238E27FC236}">
                    <a16:creationId xmlns:a16="http://schemas.microsoft.com/office/drawing/2014/main" id="{DFA93DE9-085C-E3CB-247F-7D3D9D25D62A}"/>
                  </a:ext>
                </a:extLst>
              </p:cNvPr>
              <p:cNvSpPr>
                <a:spLocks/>
              </p:cNvSpPr>
              <p:nvPr/>
            </p:nvSpPr>
            <p:spPr bwMode="auto">
              <a:xfrm>
                <a:off x="2007" y="2640"/>
                <a:ext cx="167" cy="100"/>
              </a:xfrm>
              <a:custGeom>
                <a:avLst/>
                <a:gdLst>
                  <a:gd name="T0" fmla="*/ 0 w 167"/>
                  <a:gd name="T1" fmla="*/ 0 h 211"/>
                  <a:gd name="T2" fmla="*/ 167 w 167"/>
                  <a:gd name="T3" fmla="*/ 0 h 211"/>
                  <a:gd name="T4" fmla="*/ 145 w 167"/>
                  <a:gd name="T5" fmla="*/ 0 h 211"/>
                  <a:gd name="T6" fmla="*/ 22 w 167"/>
                  <a:gd name="T7" fmla="*/ 0 h 211"/>
                  <a:gd name="T8" fmla="*/ 0 w 167"/>
                  <a:gd name="T9" fmla="*/ 0 h 211"/>
                  <a:gd name="T10" fmla="*/ 0 60000 65536"/>
                  <a:gd name="T11" fmla="*/ 0 60000 65536"/>
                  <a:gd name="T12" fmla="*/ 0 60000 65536"/>
                  <a:gd name="T13" fmla="*/ 0 60000 65536"/>
                  <a:gd name="T14" fmla="*/ 0 60000 65536"/>
                  <a:gd name="T15" fmla="*/ 0 w 167"/>
                  <a:gd name="T16" fmla="*/ 0 h 211"/>
                  <a:gd name="T17" fmla="*/ 167 w 167"/>
                  <a:gd name="T18" fmla="*/ 211 h 211"/>
                </a:gdLst>
                <a:ahLst/>
                <a:cxnLst>
                  <a:cxn ang="T10">
                    <a:pos x="T0" y="T1"/>
                  </a:cxn>
                  <a:cxn ang="T11">
                    <a:pos x="T2" y="T3"/>
                  </a:cxn>
                  <a:cxn ang="T12">
                    <a:pos x="T4" y="T5"/>
                  </a:cxn>
                  <a:cxn ang="T13">
                    <a:pos x="T6" y="T7"/>
                  </a:cxn>
                  <a:cxn ang="T14">
                    <a:pos x="T8" y="T9"/>
                  </a:cxn>
                </a:cxnLst>
                <a:rect l="T15" t="T16" r="T17" b="T18"/>
                <a:pathLst>
                  <a:path w="167" h="211">
                    <a:moveTo>
                      <a:pt x="0" y="134"/>
                    </a:moveTo>
                    <a:lnTo>
                      <a:pt x="167" y="211"/>
                    </a:lnTo>
                    <a:lnTo>
                      <a:pt x="145" y="67"/>
                    </a:lnTo>
                    <a:lnTo>
                      <a:pt x="22" y="0"/>
                    </a:lnTo>
                    <a:lnTo>
                      <a:pt x="0" y="134"/>
                    </a:lnTo>
                    <a:close/>
                  </a:path>
                </a:pathLst>
              </a:custGeom>
              <a:solidFill>
                <a:schemeClr val="bg2"/>
              </a:solidFill>
              <a:ln w="9525">
                <a:solidFill>
                  <a:schemeClr val="tx1"/>
                </a:solidFill>
                <a:round/>
                <a:headEnd/>
                <a:tailEnd/>
              </a:ln>
            </p:spPr>
            <p:txBody>
              <a:bodyPr wrap="none" anchor="ctr"/>
              <a:lstStyle/>
              <a:p>
                <a:endParaRPr lang="en-AU"/>
              </a:p>
            </p:txBody>
          </p:sp>
        </p:grpSp>
        <p:sp>
          <p:nvSpPr>
            <p:cNvPr id="48" name="Text Box 62">
              <a:extLst>
                <a:ext uri="{FF2B5EF4-FFF2-40B4-BE49-F238E27FC236}">
                  <a16:creationId xmlns:a16="http://schemas.microsoft.com/office/drawing/2014/main" id="{B23F2EAE-D2C2-A532-C8AC-1A1DFE958BBD}"/>
                </a:ext>
              </a:extLst>
            </p:cNvPr>
            <p:cNvSpPr txBox="1">
              <a:spLocks noChangeArrowheads="1"/>
            </p:cNvSpPr>
            <p:nvPr/>
          </p:nvSpPr>
          <p:spPr bwMode="auto">
            <a:xfrm>
              <a:off x="3165" y="2674"/>
              <a:ext cx="634" cy="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dirty="0">
                  <a:latin typeface="Montserrat" pitchFamily="2" charset="77"/>
                </a:rPr>
                <a:t>Blister Copper</a:t>
              </a:r>
              <a:endParaRPr lang="en-AU" altLang="en-US" sz="2400" dirty="0">
                <a:latin typeface="Montserrat" pitchFamily="2" charset="77"/>
              </a:endParaRPr>
            </a:p>
          </p:txBody>
        </p:sp>
      </p:grpSp>
      <p:sp>
        <p:nvSpPr>
          <p:cNvPr id="54" name="Text Box 63">
            <a:extLst>
              <a:ext uri="{FF2B5EF4-FFF2-40B4-BE49-F238E27FC236}">
                <a16:creationId xmlns:a16="http://schemas.microsoft.com/office/drawing/2014/main" id="{94464780-900A-C75A-A6A1-B1B3B9911F31}"/>
              </a:ext>
            </a:extLst>
          </p:cNvPr>
          <p:cNvSpPr txBox="1">
            <a:spLocks noChangeArrowheads="1"/>
          </p:cNvSpPr>
          <p:nvPr/>
        </p:nvSpPr>
        <p:spPr bwMode="auto">
          <a:xfrm>
            <a:off x="669263" y="4637550"/>
            <a:ext cx="2674326" cy="1615827"/>
          </a:xfrm>
          <a:prstGeom prst="rect">
            <a:avLst/>
          </a:prstGeom>
          <a:solidFill>
            <a:schemeClr val="bg1"/>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b="1" i="1" u="sng" dirty="0">
                <a:latin typeface="Montserrat" pitchFamily="2" charset="77"/>
              </a:rPr>
              <a:t>Slag Blow</a:t>
            </a:r>
            <a:endParaRPr lang="en-AU" altLang="en-US" b="1" dirty="0">
              <a:latin typeface="Montserrat" pitchFamily="2" charset="77"/>
            </a:endParaRPr>
          </a:p>
          <a:p>
            <a:pPr>
              <a:spcBef>
                <a:spcPct val="50000"/>
              </a:spcBef>
            </a:pPr>
            <a:r>
              <a:rPr lang="en-AU" altLang="en-US" b="1" dirty="0">
                <a:latin typeface="Montserrat" pitchFamily="2" charset="77"/>
              </a:rPr>
              <a:t>2FeS +  3O</a:t>
            </a:r>
            <a:r>
              <a:rPr lang="en-AU" altLang="en-US" b="1" baseline="-25000" dirty="0">
                <a:latin typeface="Montserrat" pitchFamily="2" charset="77"/>
              </a:rPr>
              <a:t>2</a:t>
            </a:r>
            <a:r>
              <a:rPr lang="en-AU" altLang="en-US" b="1" dirty="0">
                <a:latin typeface="Montserrat" pitchFamily="2" charset="77"/>
              </a:rPr>
              <a:t> + SiO</a:t>
            </a:r>
            <a:r>
              <a:rPr lang="en-AU" altLang="en-US" b="1" baseline="-25000" dirty="0">
                <a:latin typeface="Montserrat" pitchFamily="2" charset="77"/>
              </a:rPr>
              <a:t>2</a:t>
            </a:r>
            <a:r>
              <a:rPr lang="en-AU" altLang="en-US" b="1" dirty="0">
                <a:latin typeface="Montserrat" pitchFamily="2" charset="77"/>
              </a:rPr>
              <a:t> </a:t>
            </a:r>
            <a:r>
              <a:rPr lang="en-AU" altLang="en-US" b="1" dirty="0">
                <a:latin typeface="Montserrat" pitchFamily="2" charset="77"/>
                <a:sym typeface="Symbol" pitchFamily="2" charset="2"/>
              </a:rPr>
              <a:t></a:t>
            </a:r>
            <a:endParaRPr lang="en-AU" altLang="en-US" b="1" dirty="0">
              <a:latin typeface="Montserrat" pitchFamily="2" charset="77"/>
            </a:endParaRPr>
          </a:p>
          <a:p>
            <a:pPr>
              <a:spcBef>
                <a:spcPct val="50000"/>
              </a:spcBef>
            </a:pPr>
            <a:r>
              <a:rPr lang="en-AU" altLang="en-US" b="1" dirty="0">
                <a:latin typeface="Montserrat" pitchFamily="2" charset="77"/>
              </a:rPr>
              <a:t>Fe</a:t>
            </a:r>
            <a:r>
              <a:rPr lang="en-AU" altLang="en-US" b="1" baseline="-25000" dirty="0">
                <a:latin typeface="Montserrat" pitchFamily="2" charset="77"/>
              </a:rPr>
              <a:t>2</a:t>
            </a:r>
            <a:r>
              <a:rPr lang="en-AU" altLang="en-US" b="1" dirty="0">
                <a:latin typeface="Montserrat" pitchFamily="2" charset="77"/>
              </a:rPr>
              <a:t>SiO</a:t>
            </a:r>
            <a:r>
              <a:rPr lang="en-AU" altLang="en-US" b="1" baseline="-25000" dirty="0">
                <a:latin typeface="Montserrat" pitchFamily="2" charset="77"/>
              </a:rPr>
              <a:t>4</a:t>
            </a:r>
            <a:r>
              <a:rPr lang="en-AU" altLang="en-US" b="1" dirty="0">
                <a:latin typeface="Montserrat" pitchFamily="2" charset="77"/>
              </a:rPr>
              <a:t> (slag)</a:t>
            </a:r>
          </a:p>
          <a:p>
            <a:pPr>
              <a:spcBef>
                <a:spcPct val="50000"/>
              </a:spcBef>
            </a:pPr>
            <a:r>
              <a:rPr lang="en-AU" altLang="en-US" b="1" dirty="0">
                <a:latin typeface="Montserrat" pitchFamily="2" charset="77"/>
              </a:rPr>
              <a:t>+ 2SO</a:t>
            </a:r>
            <a:r>
              <a:rPr lang="en-AU" altLang="en-US" b="1" baseline="-25000" dirty="0">
                <a:latin typeface="Montserrat" pitchFamily="2" charset="77"/>
              </a:rPr>
              <a:t>2</a:t>
            </a:r>
            <a:r>
              <a:rPr lang="en-AU" altLang="en-US" b="1" dirty="0">
                <a:latin typeface="Montserrat" pitchFamily="2" charset="77"/>
              </a:rPr>
              <a:t> (gas)</a:t>
            </a:r>
          </a:p>
        </p:txBody>
      </p:sp>
      <p:grpSp>
        <p:nvGrpSpPr>
          <p:cNvPr id="55" name="Group 23">
            <a:extLst>
              <a:ext uri="{FF2B5EF4-FFF2-40B4-BE49-F238E27FC236}">
                <a16:creationId xmlns:a16="http://schemas.microsoft.com/office/drawing/2014/main" id="{DA25843B-BB2C-8575-524C-95D9F48FF021}"/>
              </a:ext>
            </a:extLst>
          </p:cNvPr>
          <p:cNvGrpSpPr>
            <a:grpSpLocks/>
          </p:cNvGrpSpPr>
          <p:nvPr/>
        </p:nvGrpSpPr>
        <p:grpSpPr bwMode="auto">
          <a:xfrm>
            <a:off x="905862" y="3473129"/>
            <a:ext cx="3255963" cy="352210"/>
            <a:chOff x="158" y="1802"/>
            <a:chExt cx="2109" cy="220"/>
          </a:xfrm>
        </p:grpSpPr>
        <p:sp>
          <p:nvSpPr>
            <p:cNvPr id="56" name="Text Box 24">
              <a:extLst>
                <a:ext uri="{FF2B5EF4-FFF2-40B4-BE49-F238E27FC236}">
                  <a16:creationId xmlns:a16="http://schemas.microsoft.com/office/drawing/2014/main" id="{C19D24FD-3135-37D7-A512-07F721B37493}"/>
                </a:ext>
              </a:extLst>
            </p:cNvPr>
            <p:cNvSpPr txBox="1">
              <a:spLocks noChangeArrowheads="1"/>
            </p:cNvSpPr>
            <p:nvPr/>
          </p:nvSpPr>
          <p:spPr bwMode="auto">
            <a:xfrm>
              <a:off x="158" y="1802"/>
              <a:ext cx="1599" cy="211"/>
            </a:xfrm>
            <a:prstGeom prst="rect">
              <a:avLst/>
            </a:prstGeom>
            <a:solidFill>
              <a:schemeClr val="bg1"/>
            </a:solidFill>
            <a:ln w="38100">
              <a:solidFill>
                <a:srgbClr val="FF6600"/>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Matte (Cu</a:t>
              </a:r>
              <a:r>
                <a:rPr lang="en-AU" altLang="en-US" sz="1600" b="1" baseline="-25000" dirty="0">
                  <a:latin typeface="Montserrat" pitchFamily="2" charset="77"/>
                </a:rPr>
                <a:t>2</a:t>
              </a:r>
              <a:r>
                <a:rPr lang="en-AU" altLang="en-US" sz="1600" b="1" dirty="0">
                  <a:latin typeface="Montserrat" pitchFamily="2" charset="77"/>
                </a:rPr>
                <a:t>S </a:t>
              </a:r>
              <a:r>
                <a:rPr lang="en-AU" altLang="en-US" sz="1600" b="1" dirty="0" err="1">
                  <a:latin typeface="Montserrat" pitchFamily="2" charset="77"/>
                </a:rPr>
                <a:t>FeS</a:t>
              </a:r>
              <a:r>
                <a:rPr lang="en-AU" altLang="en-US" sz="1600" b="1" dirty="0">
                  <a:latin typeface="Montserrat" pitchFamily="2" charset="77"/>
                </a:rPr>
                <a:t>)</a:t>
              </a:r>
            </a:p>
          </p:txBody>
        </p:sp>
        <p:sp>
          <p:nvSpPr>
            <p:cNvPr id="57" name="Line 25">
              <a:extLst>
                <a:ext uri="{FF2B5EF4-FFF2-40B4-BE49-F238E27FC236}">
                  <a16:creationId xmlns:a16="http://schemas.microsoft.com/office/drawing/2014/main" id="{0403DC79-6DAB-3389-0527-8486C32BB5C4}"/>
                </a:ext>
              </a:extLst>
            </p:cNvPr>
            <p:cNvSpPr>
              <a:spLocks noChangeShapeType="1"/>
            </p:cNvSpPr>
            <p:nvPr/>
          </p:nvSpPr>
          <p:spPr bwMode="auto">
            <a:xfrm>
              <a:off x="1778" y="1937"/>
              <a:ext cx="489" cy="85"/>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grpSp>
      <p:grpSp>
        <p:nvGrpSpPr>
          <p:cNvPr id="58" name="Group 13">
            <a:extLst>
              <a:ext uri="{FF2B5EF4-FFF2-40B4-BE49-F238E27FC236}">
                <a16:creationId xmlns:a16="http://schemas.microsoft.com/office/drawing/2014/main" id="{B2307A84-3FF9-C78F-672D-2F646DFACA75}"/>
              </a:ext>
            </a:extLst>
          </p:cNvPr>
          <p:cNvGrpSpPr>
            <a:grpSpLocks/>
          </p:cNvGrpSpPr>
          <p:nvPr/>
        </p:nvGrpSpPr>
        <p:grpSpPr bwMode="auto">
          <a:xfrm>
            <a:off x="1687416" y="2038049"/>
            <a:ext cx="601663" cy="985838"/>
            <a:chOff x="633" y="778"/>
            <a:chExt cx="612" cy="1411"/>
          </a:xfrm>
        </p:grpSpPr>
        <p:sp>
          <p:nvSpPr>
            <p:cNvPr id="59" name="AutoShape 14">
              <a:extLst>
                <a:ext uri="{FF2B5EF4-FFF2-40B4-BE49-F238E27FC236}">
                  <a16:creationId xmlns:a16="http://schemas.microsoft.com/office/drawing/2014/main" id="{5B2C54FF-2E21-230D-2A74-873755CCBFE0}"/>
                </a:ext>
              </a:extLst>
            </p:cNvPr>
            <p:cNvSpPr>
              <a:spLocks noChangeArrowheads="1"/>
            </p:cNvSpPr>
            <p:nvPr/>
          </p:nvSpPr>
          <p:spPr bwMode="auto">
            <a:xfrm>
              <a:off x="757" y="1078"/>
              <a:ext cx="210" cy="343"/>
            </a:xfrm>
            <a:custGeom>
              <a:avLst/>
              <a:gdLst>
                <a:gd name="T0" fmla="*/ 1 w 21600"/>
                <a:gd name="T1" fmla="*/ 5 h 21600"/>
                <a:gd name="T2" fmla="*/ 2 w 21600"/>
                <a:gd name="T3" fmla="*/ 2 h 21600"/>
                <a:gd name="T4" fmla="*/ 1 w 21600"/>
                <a:gd name="T5" fmla="*/ 4 h 21600"/>
                <a:gd name="T6" fmla="*/ 0 w 21600"/>
                <a:gd name="T7" fmla="*/ 2 h 21600"/>
                <a:gd name="T8" fmla="*/ 0 60000 65536"/>
                <a:gd name="T9" fmla="*/ 0 60000 65536"/>
                <a:gd name="T10" fmla="*/ 0 60000 65536"/>
                <a:gd name="T11" fmla="*/ 0 60000 65536"/>
                <a:gd name="T12" fmla="*/ 20781 w 21600"/>
                <a:gd name="T13" fmla="*/ 0 h 21600"/>
                <a:gd name="T14" fmla="*/ 819 w 21600"/>
                <a:gd name="T15" fmla="*/ 8791 h 21600"/>
              </a:gdLst>
              <a:ahLst/>
              <a:cxnLst>
                <a:cxn ang="T8">
                  <a:pos x="T0" y="T1"/>
                </a:cxn>
                <a:cxn ang="T9">
                  <a:pos x="T2" y="T3"/>
                </a:cxn>
                <a:cxn ang="T10">
                  <a:pos x="T4" y="T5"/>
                </a:cxn>
                <a:cxn ang="T11">
                  <a:pos x="T6" y="T7"/>
                </a:cxn>
              </a:cxnLst>
              <a:rect l="T12" t="T13" r="T14" b="T15"/>
              <a:pathLst>
                <a:path w="21600" h="21600">
                  <a:moveTo>
                    <a:pt x="15659" y="8964"/>
                  </a:moveTo>
                  <a:cubicBezTo>
                    <a:pt x="15881" y="9550"/>
                    <a:pt x="15995" y="10172"/>
                    <a:pt x="15995" y="10800"/>
                  </a:cubicBezTo>
                  <a:cubicBezTo>
                    <a:pt x="15995" y="13669"/>
                    <a:pt x="13669" y="15995"/>
                    <a:pt x="10800" y="15995"/>
                  </a:cubicBezTo>
                  <a:cubicBezTo>
                    <a:pt x="7930" y="15995"/>
                    <a:pt x="5605" y="13669"/>
                    <a:pt x="5605" y="10800"/>
                  </a:cubicBezTo>
                  <a:cubicBezTo>
                    <a:pt x="5604" y="10172"/>
                    <a:pt x="5718" y="9550"/>
                    <a:pt x="5940" y="8964"/>
                  </a:cubicBezTo>
                  <a:lnTo>
                    <a:pt x="696" y="6983"/>
                  </a:lnTo>
                  <a:cubicBezTo>
                    <a:pt x="236" y="8203"/>
                    <a:pt x="-1" y="9496"/>
                    <a:pt x="0" y="10800"/>
                  </a:cubicBezTo>
                  <a:cubicBezTo>
                    <a:pt x="0" y="16764"/>
                    <a:pt x="4835" y="21600"/>
                    <a:pt x="10800" y="21600"/>
                  </a:cubicBezTo>
                  <a:cubicBezTo>
                    <a:pt x="16764" y="21600"/>
                    <a:pt x="21600" y="16764"/>
                    <a:pt x="21600" y="10800"/>
                  </a:cubicBezTo>
                  <a:cubicBezTo>
                    <a:pt x="21600" y="9496"/>
                    <a:pt x="21363" y="8203"/>
                    <a:pt x="20903" y="6983"/>
                  </a:cubicBezTo>
                  <a:close/>
                </a:path>
              </a:pathLst>
            </a:custGeom>
            <a:solidFill>
              <a:schemeClr val="accent3"/>
            </a:solidFill>
            <a:ln w="9525">
              <a:solidFill>
                <a:schemeClr val="tx1"/>
              </a:solidFill>
              <a:miter lim="800000"/>
              <a:headEnd/>
              <a:tailEnd/>
            </a:ln>
          </p:spPr>
          <p:txBody>
            <a:bodyPr wrap="none" anchor="ctr"/>
            <a:lstStyle/>
            <a:p>
              <a:pPr>
                <a:defRPr/>
              </a:pPr>
              <a:endParaRPr lang="en-GB">
                <a:latin typeface="Arial" charset="0"/>
              </a:endParaRPr>
            </a:p>
          </p:txBody>
        </p:sp>
        <p:grpSp>
          <p:nvGrpSpPr>
            <p:cNvPr id="60" name="Group 15">
              <a:extLst>
                <a:ext uri="{FF2B5EF4-FFF2-40B4-BE49-F238E27FC236}">
                  <a16:creationId xmlns:a16="http://schemas.microsoft.com/office/drawing/2014/main" id="{23229596-3CB5-F8A8-2E4C-483423F58817}"/>
                </a:ext>
              </a:extLst>
            </p:cNvPr>
            <p:cNvGrpSpPr>
              <a:grpSpLocks/>
            </p:cNvGrpSpPr>
            <p:nvPr/>
          </p:nvGrpSpPr>
          <p:grpSpPr bwMode="auto">
            <a:xfrm>
              <a:off x="633" y="1244"/>
              <a:ext cx="612" cy="945"/>
              <a:chOff x="633" y="1244"/>
              <a:chExt cx="612" cy="945"/>
            </a:xfrm>
          </p:grpSpPr>
          <p:sp>
            <p:nvSpPr>
              <p:cNvPr id="63" name="Freeform 16">
                <a:extLst>
                  <a:ext uri="{FF2B5EF4-FFF2-40B4-BE49-F238E27FC236}">
                    <a16:creationId xmlns:a16="http://schemas.microsoft.com/office/drawing/2014/main" id="{4A31B6AB-FA3E-8572-60C2-5BB11D4CAA16}"/>
                  </a:ext>
                </a:extLst>
              </p:cNvPr>
              <p:cNvSpPr>
                <a:spLocks/>
              </p:cNvSpPr>
              <p:nvPr/>
            </p:nvSpPr>
            <p:spPr bwMode="auto">
              <a:xfrm>
                <a:off x="633" y="1611"/>
                <a:ext cx="612" cy="578"/>
              </a:xfrm>
              <a:custGeom>
                <a:avLst/>
                <a:gdLst>
                  <a:gd name="T0" fmla="*/ 0 w 612"/>
                  <a:gd name="T1" fmla="*/ 33 h 578"/>
                  <a:gd name="T2" fmla="*/ 100 w 612"/>
                  <a:gd name="T3" fmla="*/ 533 h 578"/>
                  <a:gd name="T4" fmla="*/ 323 w 612"/>
                  <a:gd name="T5" fmla="*/ 578 h 578"/>
                  <a:gd name="T6" fmla="*/ 556 w 612"/>
                  <a:gd name="T7" fmla="*/ 544 h 578"/>
                  <a:gd name="T8" fmla="*/ 612 w 612"/>
                  <a:gd name="T9" fmla="*/ 0 h 578"/>
                  <a:gd name="T10" fmla="*/ 0 w 612"/>
                  <a:gd name="T11" fmla="*/ 33 h 578"/>
                  <a:gd name="T12" fmla="*/ 0 60000 65536"/>
                  <a:gd name="T13" fmla="*/ 0 60000 65536"/>
                  <a:gd name="T14" fmla="*/ 0 60000 65536"/>
                  <a:gd name="T15" fmla="*/ 0 60000 65536"/>
                  <a:gd name="T16" fmla="*/ 0 60000 65536"/>
                  <a:gd name="T17" fmla="*/ 0 60000 65536"/>
                  <a:gd name="T18" fmla="*/ 0 w 612"/>
                  <a:gd name="T19" fmla="*/ 0 h 578"/>
                  <a:gd name="T20" fmla="*/ 612 w 612"/>
                  <a:gd name="T21" fmla="*/ 578 h 578"/>
                </a:gdLst>
                <a:ahLst/>
                <a:cxnLst>
                  <a:cxn ang="T12">
                    <a:pos x="T0" y="T1"/>
                  </a:cxn>
                  <a:cxn ang="T13">
                    <a:pos x="T2" y="T3"/>
                  </a:cxn>
                  <a:cxn ang="T14">
                    <a:pos x="T4" y="T5"/>
                  </a:cxn>
                  <a:cxn ang="T15">
                    <a:pos x="T6" y="T7"/>
                  </a:cxn>
                  <a:cxn ang="T16">
                    <a:pos x="T8" y="T9"/>
                  </a:cxn>
                  <a:cxn ang="T17">
                    <a:pos x="T10" y="T11"/>
                  </a:cxn>
                </a:cxnLst>
                <a:rect l="T18" t="T19" r="T20" b="T21"/>
                <a:pathLst>
                  <a:path w="612" h="578">
                    <a:moveTo>
                      <a:pt x="0" y="33"/>
                    </a:moveTo>
                    <a:lnTo>
                      <a:pt x="100" y="533"/>
                    </a:lnTo>
                    <a:lnTo>
                      <a:pt x="323" y="578"/>
                    </a:lnTo>
                    <a:lnTo>
                      <a:pt x="556" y="544"/>
                    </a:lnTo>
                    <a:lnTo>
                      <a:pt x="612" y="0"/>
                    </a:lnTo>
                    <a:lnTo>
                      <a:pt x="0" y="33"/>
                    </a:lnTo>
                    <a:close/>
                  </a:path>
                </a:pathLst>
              </a:custGeom>
              <a:gradFill rotWithShape="0">
                <a:gsLst>
                  <a:gs pos="0">
                    <a:srgbClr val="DDEBCF"/>
                  </a:gs>
                  <a:gs pos="50000">
                    <a:srgbClr val="9CB86E"/>
                  </a:gs>
                  <a:gs pos="100000">
                    <a:srgbClr val="156B13"/>
                  </a:gs>
                </a:gsLst>
                <a:lin ang="0"/>
              </a:gradFill>
              <a:ln w="9525">
                <a:solidFill>
                  <a:schemeClr val="tx1"/>
                </a:solidFill>
                <a:round/>
                <a:headEnd/>
                <a:tailEnd/>
              </a:ln>
            </p:spPr>
            <p:txBody>
              <a:bodyPr wrap="none" anchor="ctr"/>
              <a:lstStyle/>
              <a:p>
                <a:endParaRPr lang="en-AU"/>
              </a:p>
            </p:txBody>
          </p:sp>
          <p:sp>
            <p:nvSpPr>
              <p:cNvPr id="64" name="Oval 17">
                <a:extLst>
                  <a:ext uri="{FF2B5EF4-FFF2-40B4-BE49-F238E27FC236}">
                    <a16:creationId xmlns:a16="http://schemas.microsoft.com/office/drawing/2014/main" id="{DC639253-1A81-AB9B-00E7-323B9B44E40D}"/>
                  </a:ext>
                </a:extLst>
              </p:cNvPr>
              <p:cNvSpPr>
                <a:spLocks noChangeArrowheads="1"/>
              </p:cNvSpPr>
              <p:nvPr/>
            </p:nvSpPr>
            <p:spPr bwMode="auto">
              <a:xfrm>
                <a:off x="633" y="1567"/>
                <a:ext cx="612" cy="144"/>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65" name="Rectangle 18">
                <a:extLst>
                  <a:ext uri="{FF2B5EF4-FFF2-40B4-BE49-F238E27FC236}">
                    <a16:creationId xmlns:a16="http://schemas.microsoft.com/office/drawing/2014/main" id="{F29748A0-E3A2-B66F-F999-FCA3BD140B7B}"/>
                  </a:ext>
                </a:extLst>
              </p:cNvPr>
              <p:cNvSpPr>
                <a:spLocks noChangeArrowheads="1"/>
              </p:cNvSpPr>
              <p:nvPr/>
            </p:nvSpPr>
            <p:spPr bwMode="auto">
              <a:xfrm>
                <a:off x="923" y="1311"/>
                <a:ext cx="55" cy="411"/>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66" name="Rectangle 19">
                <a:extLst>
                  <a:ext uri="{FF2B5EF4-FFF2-40B4-BE49-F238E27FC236}">
                    <a16:creationId xmlns:a16="http://schemas.microsoft.com/office/drawing/2014/main" id="{DEE0526E-1146-668F-8D77-1492073F1E6F}"/>
                  </a:ext>
                </a:extLst>
              </p:cNvPr>
              <p:cNvSpPr>
                <a:spLocks noChangeArrowheads="1"/>
              </p:cNvSpPr>
              <p:nvPr/>
            </p:nvSpPr>
            <p:spPr bwMode="auto">
              <a:xfrm>
                <a:off x="800" y="1245"/>
                <a:ext cx="47" cy="333"/>
              </a:xfrm>
              <a:prstGeom prst="rect">
                <a:avLst/>
              </a:prstGeom>
              <a:solidFill>
                <a:schemeClr val="bg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a:p>
            </p:txBody>
          </p:sp>
          <p:sp>
            <p:nvSpPr>
              <p:cNvPr id="67" name="Freeform 20">
                <a:extLst>
                  <a:ext uri="{FF2B5EF4-FFF2-40B4-BE49-F238E27FC236}">
                    <a16:creationId xmlns:a16="http://schemas.microsoft.com/office/drawing/2014/main" id="{6683B6D3-C7E8-7209-F2EE-130BEFBC4B5D}"/>
                  </a:ext>
                </a:extLst>
              </p:cNvPr>
              <p:cNvSpPr>
                <a:spLocks/>
              </p:cNvSpPr>
              <p:nvPr/>
            </p:nvSpPr>
            <p:spPr bwMode="auto">
              <a:xfrm>
                <a:off x="800" y="1244"/>
                <a:ext cx="167" cy="100"/>
              </a:xfrm>
              <a:custGeom>
                <a:avLst/>
                <a:gdLst>
                  <a:gd name="T0" fmla="*/ 0 w 167"/>
                  <a:gd name="T1" fmla="*/ 0 h 211"/>
                  <a:gd name="T2" fmla="*/ 167 w 167"/>
                  <a:gd name="T3" fmla="*/ 0 h 211"/>
                  <a:gd name="T4" fmla="*/ 145 w 167"/>
                  <a:gd name="T5" fmla="*/ 0 h 211"/>
                  <a:gd name="T6" fmla="*/ 22 w 167"/>
                  <a:gd name="T7" fmla="*/ 0 h 211"/>
                  <a:gd name="T8" fmla="*/ 0 w 167"/>
                  <a:gd name="T9" fmla="*/ 0 h 211"/>
                  <a:gd name="T10" fmla="*/ 0 60000 65536"/>
                  <a:gd name="T11" fmla="*/ 0 60000 65536"/>
                  <a:gd name="T12" fmla="*/ 0 60000 65536"/>
                  <a:gd name="T13" fmla="*/ 0 60000 65536"/>
                  <a:gd name="T14" fmla="*/ 0 60000 65536"/>
                  <a:gd name="T15" fmla="*/ 0 w 167"/>
                  <a:gd name="T16" fmla="*/ 0 h 211"/>
                  <a:gd name="T17" fmla="*/ 167 w 167"/>
                  <a:gd name="T18" fmla="*/ 211 h 211"/>
                </a:gdLst>
                <a:ahLst/>
                <a:cxnLst>
                  <a:cxn ang="T10">
                    <a:pos x="T0" y="T1"/>
                  </a:cxn>
                  <a:cxn ang="T11">
                    <a:pos x="T2" y="T3"/>
                  </a:cxn>
                  <a:cxn ang="T12">
                    <a:pos x="T4" y="T5"/>
                  </a:cxn>
                  <a:cxn ang="T13">
                    <a:pos x="T6" y="T7"/>
                  </a:cxn>
                  <a:cxn ang="T14">
                    <a:pos x="T8" y="T9"/>
                  </a:cxn>
                </a:cxnLst>
                <a:rect l="T15" t="T16" r="T17" b="T18"/>
                <a:pathLst>
                  <a:path w="167" h="211">
                    <a:moveTo>
                      <a:pt x="0" y="134"/>
                    </a:moveTo>
                    <a:lnTo>
                      <a:pt x="167" y="211"/>
                    </a:lnTo>
                    <a:lnTo>
                      <a:pt x="145" y="67"/>
                    </a:lnTo>
                    <a:lnTo>
                      <a:pt x="22" y="0"/>
                    </a:lnTo>
                    <a:lnTo>
                      <a:pt x="0" y="134"/>
                    </a:lnTo>
                    <a:close/>
                  </a:path>
                </a:pathLst>
              </a:custGeom>
              <a:solidFill>
                <a:schemeClr val="bg2"/>
              </a:solidFill>
              <a:ln w="9525">
                <a:solidFill>
                  <a:schemeClr val="tx1"/>
                </a:solidFill>
                <a:round/>
                <a:headEnd/>
                <a:tailEnd/>
              </a:ln>
            </p:spPr>
            <p:txBody>
              <a:bodyPr wrap="none" anchor="ctr"/>
              <a:lstStyle/>
              <a:p>
                <a:endParaRPr lang="en-AU"/>
              </a:p>
            </p:txBody>
          </p:sp>
        </p:grpSp>
        <p:sp>
          <p:nvSpPr>
            <p:cNvPr id="61" name="Rectangle 21">
              <a:extLst>
                <a:ext uri="{FF2B5EF4-FFF2-40B4-BE49-F238E27FC236}">
                  <a16:creationId xmlns:a16="http://schemas.microsoft.com/office/drawing/2014/main" id="{F205929B-A542-A3CA-8CED-B6CD8E84EFC9}"/>
                </a:ext>
              </a:extLst>
            </p:cNvPr>
            <p:cNvSpPr>
              <a:spLocks noChangeArrowheads="1"/>
            </p:cNvSpPr>
            <p:nvPr/>
          </p:nvSpPr>
          <p:spPr bwMode="auto">
            <a:xfrm>
              <a:off x="722" y="1010"/>
              <a:ext cx="99" cy="202"/>
            </a:xfrm>
            <a:prstGeom prst="rect">
              <a:avLst/>
            </a:prstGeom>
            <a:solidFill>
              <a:schemeClr val="accent3"/>
            </a:solidFill>
            <a:ln w="9525">
              <a:solidFill>
                <a:schemeClr val="tx1"/>
              </a:solidFill>
              <a:miter lim="800000"/>
              <a:headEnd/>
              <a:tailEnd/>
            </a:ln>
          </p:spPr>
          <p:txBody>
            <a:bodyPr wrap="none" anchor="ctr"/>
            <a:lstStyle/>
            <a:p>
              <a:pPr>
                <a:defRPr/>
              </a:pPr>
              <a:endParaRPr lang="en-GB">
                <a:latin typeface="Arial" charset="0"/>
              </a:endParaRPr>
            </a:p>
          </p:txBody>
        </p:sp>
        <p:sp>
          <p:nvSpPr>
            <p:cNvPr id="62" name="Line 22">
              <a:extLst>
                <a:ext uri="{FF2B5EF4-FFF2-40B4-BE49-F238E27FC236}">
                  <a16:creationId xmlns:a16="http://schemas.microsoft.com/office/drawing/2014/main" id="{8437DF5E-AEAC-B967-7CA3-F17D4AAE12E5}"/>
                </a:ext>
              </a:extLst>
            </p:cNvPr>
            <p:cNvSpPr>
              <a:spLocks noChangeShapeType="1"/>
            </p:cNvSpPr>
            <p:nvPr/>
          </p:nvSpPr>
          <p:spPr bwMode="auto">
            <a:xfrm>
              <a:off x="800" y="778"/>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grpSp>
      <p:grpSp>
        <p:nvGrpSpPr>
          <p:cNvPr id="68" name="Group 41">
            <a:extLst>
              <a:ext uri="{FF2B5EF4-FFF2-40B4-BE49-F238E27FC236}">
                <a16:creationId xmlns:a16="http://schemas.microsoft.com/office/drawing/2014/main" id="{6C89E021-5323-BCC3-548A-280BF52DDE53}"/>
              </a:ext>
            </a:extLst>
          </p:cNvPr>
          <p:cNvGrpSpPr>
            <a:grpSpLocks/>
          </p:cNvGrpSpPr>
          <p:nvPr/>
        </p:nvGrpSpPr>
        <p:grpSpPr bwMode="auto">
          <a:xfrm>
            <a:off x="1641904" y="1705823"/>
            <a:ext cx="2662237" cy="1543050"/>
            <a:chOff x="699" y="289"/>
            <a:chExt cx="1724" cy="1444"/>
          </a:xfrm>
        </p:grpSpPr>
        <p:sp>
          <p:nvSpPr>
            <p:cNvPr id="69" name="Text Box 42">
              <a:extLst>
                <a:ext uri="{FF2B5EF4-FFF2-40B4-BE49-F238E27FC236}">
                  <a16:creationId xmlns:a16="http://schemas.microsoft.com/office/drawing/2014/main" id="{2E86F48F-E539-B316-8C18-5873CBB78D4C}"/>
                </a:ext>
              </a:extLst>
            </p:cNvPr>
            <p:cNvSpPr txBox="1">
              <a:spLocks noChangeArrowheads="1"/>
            </p:cNvSpPr>
            <p:nvPr/>
          </p:nvSpPr>
          <p:spPr bwMode="auto">
            <a:xfrm>
              <a:off x="699" y="289"/>
              <a:ext cx="1113" cy="317"/>
            </a:xfrm>
            <a:prstGeom prst="rect">
              <a:avLst/>
            </a:prstGeom>
            <a:solidFill>
              <a:schemeClr val="bg1"/>
            </a:solidFill>
            <a:ln w="38100">
              <a:solidFill>
                <a:schemeClr val="accent1"/>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Flux (SiO</a:t>
              </a:r>
              <a:r>
                <a:rPr lang="en-AU" altLang="en-US" sz="1600" b="1" baseline="-25000" dirty="0">
                  <a:latin typeface="Montserrat" pitchFamily="2" charset="77"/>
                </a:rPr>
                <a:t>2</a:t>
              </a:r>
              <a:r>
                <a:rPr lang="en-AU" altLang="en-US" sz="1600" b="1" dirty="0">
                  <a:latin typeface="Montserrat" pitchFamily="2" charset="77"/>
                </a:rPr>
                <a:t>)</a:t>
              </a:r>
              <a:endParaRPr lang="en-AU" altLang="en-US" sz="2400" b="1" dirty="0">
                <a:latin typeface="Montserrat" pitchFamily="2" charset="77"/>
              </a:endParaRPr>
            </a:p>
          </p:txBody>
        </p:sp>
        <p:sp>
          <p:nvSpPr>
            <p:cNvPr id="70" name="Line 43">
              <a:extLst>
                <a:ext uri="{FF2B5EF4-FFF2-40B4-BE49-F238E27FC236}">
                  <a16:creationId xmlns:a16="http://schemas.microsoft.com/office/drawing/2014/main" id="{FDD9A43C-BD30-39D0-2467-DE49810BEF2E}"/>
                </a:ext>
              </a:extLst>
            </p:cNvPr>
            <p:cNvSpPr>
              <a:spLocks noChangeShapeType="1"/>
            </p:cNvSpPr>
            <p:nvPr/>
          </p:nvSpPr>
          <p:spPr bwMode="auto">
            <a:xfrm>
              <a:off x="1300" y="600"/>
              <a:ext cx="1123" cy="1133"/>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grpSp>
    </p:spTree>
    <p:extLst>
      <p:ext uri="{BB962C8B-B14F-4D97-AF65-F5344CB8AC3E}">
        <p14:creationId xmlns:p14="http://schemas.microsoft.com/office/powerpoint/2010/main" val="1193643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F31DB17A-298E-2F8E-9ED6-1D050C43FB6F}"/>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Converting</a:t>
            </a:r>
          </a:p>
        </p:txBody>
      </p:sp>
      <p:grpSp>
        <p:nvGrpSpPr>
          <p:cNvPr id="6" name="Group 34">
            <a:extLst>
              <a:ext uri="{FF2B5EF4-FFF2-40B4-BE49-F238E27FC236}">
                <a16:creationId xmlns:a16="http://schemas.microsoft.com/office/drawing/2014/main" id="{D8064FB9-9678-0D5A-38FF-73565C9E43B5}"/>
              </a:ext>
            </a:extLst>
          </p:cNvPr>
          <p:cNvGrpSpPr>
            <a:grpSpLocks/>
          </p:cNvGrpSpPr>
          <p:nvPr/>
        </p:nvGrpSpPr>
        <p:grpSpPr bwMode="auto">
          <a:xfrm>
            <a:off x="4261644" y="2741441"/>
            <a:ext cx="3668712" cy="2400300"/>
            <a:chOff x="1413" y="1111"/>
            <a:chExt cx="2311" cy="1512"/>
          </a:xfrm>
          <a:gradFill>
            <a:gsLst>
              <a:gs pos="0">
                <a:srgbClr val="DDEBCF"/>
              </a:gs>
              <a:gs pos="50000">
                <a:srgbClr val="9CB86E"/>
              </a:gs>
              <a:gs pos="100000">
                <a:srgbClr val="156B13"/>
              </a:gs>
            </a:gsLst>
            <a:lin ang="0" scaled="0"/>
          </a:gradFill>
        </p:grpSpPr>
        <p:grpSp>
          <p:nvGrpSpPr>
            <p:cNvPr id="7" name="Group 35">
              <a:extLst>
                <a:ext uri="{FF2B5EF4-FFF2-40B4-BE49-F238E27FC236}">
                  <a16:creationId xmlns:a16="http://schemas.microsoft.com/office/drawing/2014/main" id="{7FCC9D2E-F2A4-9780-AF21-90AEDBA699B0}"/>
                </a:ext>
              </a:extLst>
            </p:cNvPr>
            <p:cNvGrpSpPr>
              <a:grpSpLocks/>
            </p:cNvGrpSpPr>
            <p:nvPr/>
          </p:nvGrpSpPr>
          <p:grpSpPr bwMode="auto">
            <a:xfrm>
              <a:off x="1413" y="1111"/>
              <a:ext cx="2311" cy="1512"/>
              <a:chOff x="1723" y="1400"/>
              <a:chExt cx="2311" cy="1512"/>
            </a:xfrm>
            <a:grpFill/>
          </p:grpSpPr>
          <p:sp>
            <p:nvSpPr>
              <p:cNvPr id="9" name="Oval 36">
                <a:extLst>
                  <a:ext uri="{FF2B5EF4-FFF2-40B4-BE49-F238E27FC236}">
                    <a16:creationId xmlns:a16="http://schemas.microsoft.com/office/drawing/2014/main" id="{3179E44C-D7E4-A71C-7E88-B4FCE8D0A0D2}"/>
                  </a:ext>
                </a:extLst>
              </p:cNvPr>
              <p:cNvSpPr>
                <a:spLocks noChangeArrowheads="1"/>
              </p:cNvSpPr>
              <p:nvPr/>
            </p:nvSpPr>
            <p:spPr bwMode="auto">
              <a:xfrm>
                <a:off x="1723" y="1401"/>
                <a:ext cx="511" cy="1200"/>
              </a:xfrm>
              <a:prstGeom prst="ellips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sp>
            <p:nvSpPr>
              <p:cNvPr id="10" name="Freeform 37">
                <a:extLst>
                  <a:ext uri="{FF2B5EF4-FFF2-40B4-BE49-F238E27FC236}">
                    <a16:creationId xmlns:a16="http://schemas.microsoft.com/office/drawing/2014/main" id="{DC39C20B-1E88-0512-E010-3BB4A9B46D92}"/>
                  </a:ext>
                </a:extLst>
              </p:cNvPr>
              <p:cNvSpPr>
                <a:spLocks/>
              </p:cNvSpPr>
              <p:nvPr/>
            </p:nvSpPr>
            <p:spPr bwMode="auto">
              <a:xfrm>
                <a:off x="1955" y="1400"/>
                <a:ext cx="1767" cy="1500"/>
              </a:xfrm>
              <a:custGeom>
                <a:avLst/>
                <a:gdLst/>
                <a:ahLst/>
                <a:cxnLst>
                  <a:cxn ang="0">
                    <a:pos x="11" y="0"/>
                  </a:cxn>
                  <a:cxn ang="0">
                    <a:pos x="1767" y="278"/>
                  </a:cxn>
                  <a:cxn ang="0">
                    <a:pos x="1767" y="1500"/>
                  </a:cxn>
                  <a:cxn ang="0">
                    <a:pos x="0" y="1200"/>
                  </a:cxn>
                  <a:cxn ang="0">
                    <a:pos x="11" y="0"/>
                  </a:cxn>
                </a:cxnLst>
                <a:rect l="0" t="0" r="r" b="b"/>
                <a:pathLst>
                  <a:path w="1767" h="1500">
                    <a:moveTo>
                      <a:pt x="11" y="0"/>
                    </a:moveTo>
                    <a:lnTo>
                      <a:pt x="1767" y="278"/>
                    </a:lnTo>
                    <a:lnTo>
                      <a:pt x="1767" y="1500"/>
                    </a:lnTo>
                    <a:lnTo>
                      <a:pt x="0" y="1200"/>
                    </a:lnTo>
                    <a:lnTo>
                      <a:pt x="11" y="0"/>
                    </a:lnTo>
                    <a:close/>
                  </a:path>
                </a:pathLst>
              </a:custGeom>
              <a:grpFill/>
              <a:ln w="9525">
                <a:noFill/>
                <a:round/>
                <a:headEnd/>
                <a:tailEnd/>
              </a:ln>
              <a:effectLst/>
            </p:spPr>
            <p:txBody>
              <a:bodyPr wrap="none" anchor="ctr"/>
              <a:lstStyle/>
              <a:p>
                <a:pPr>
                  <a:defRPr/>
                </a:pPr>
                <a:endParaRPr lang="en-GB" sz="1600">
                  <a:latin typeface="Calibri" pitchFamily="34" charset="0"/>
                </a:endParaRPr>
              </a:p>
            </p:txBody>
          </p:sp>
          <p:sp>
            <p:nvSpPr>
              <p:cNvPr id="11" name="Oval 38">
                <a:extLst>
                  <a:ext uri="{FF2B5EF4-FFF2-40B4-BE49-F238E27FC236}">
                    <a16:creationId xmlns:a16="http://schemas.microsoft.com/office/drawing/2014/main" id="{BCC4EEE7-E059-D7B4-0552-04F4CB8FED38}"/>
                  </a:ext>
                </a:extLst>
              </p:cNvPr>
              <p:cNvSpPr>
                <a:spLocks noChangeArrowheads="1"/>
              </p:cNvSpPr>
              <p:nvPr/>
            </p:nvSpPr>
            <p:spPr bwMode="auto">
              <a:xfrm>
                <a:off x="3423" y="1678"/>
                <a:ext cx="611" cy="1234"/>
              </a:xfrm>
              <a:prstGeom prst="ellips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sp>
            <p:nvSpPr>
              <p:cNvPr id="12" name="Line 39">
                <a:extLst>
                  <a:ext uri="{FF2B5EF4-FFF2-40B4-BE49-F238E27FC236}">
                    <a16:creationId xmlns:a16="http://schemas.microsoft.com/office/drawing/2014/main" id="{2020F995-0AB0-BB0E-E9CF-692797B8B3CF}"/>
                  </a:ext>
                </a:extLst>
              </p:cNvPr>
              <p:cNvSpPr>
                <a:spLocks noChangeShapeType="1"/>
              </p:cNvSpPr>
              <p:nvPr/>
            </p:nvSpPr>
            <p:spPr bwMode="auto">
              <a:xfrm>
                <a:off x="1933" y="2589"/>
                <a:ext cx="1723" cy="300"/>
              </a:xfrm>
              <a:prstGeom prst="lin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sp>
            <p:nvSpPr>
              <p:cNvPr id="13" name="Line 40">
                <a:extLst>
                  <a:ext uri="{FF2B5EF4-FFF2-40B4-BE49-F238E27FC236}">
                    <a16:creationId xmlns:a16="http://schemas.microsoft.com/office/drawing/2014/main" id="{308CB59B-7DA0-94DB-1A8B-C9A2B7949283}"/>
                  </a:ext>
                </a:extLst>
              </p:cNvPr>
              <p:cNvSpPr>
                <a:spLocks noChangeShapeType="1"/>
              </p:cNvSpPr>
              <p:nvPr/>
            </p:nvSpPr>
            <p:spPr bwMode="auto">
              <a:xfrm>
                <a:off x="1955" y="1400"/>
                <a:ext cx="1756" cy="278"/>
              </a:xfrm>
              <a:prstGeom prst="lin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sp>
            <p:nvSpPr>
              <p:cNvPr id="14" name="Oval 41">
                <a:extLst>
                  <a:ext uri="{FF2B5EF4-FFF2-40B4-BE49-F238E27FC236}">
                    <a16:creationId xmlns:a16="http://schemas.microsoft.com/office/drawing/2014/main" id="{1FA9FEC3-84C4-408D-C428-F27E1AA7C197}"/>
                  </a:ext>
                </a:extLst>
              </p:cNvPr>
              <p:cNvSpPr>
                <a:spLocks noChangeArrowheads="1"/>
              </p:cNvSpPr>
              <p:nvPr/>
            </p:nvSpPr>
            <p:spPr bwMode="auto">
              <a:xfrm>
                <a:off x="2377" y="1667"/>
                <a:ext cx="489" cy="356"/>
              </a:xfrm>
              <a:prstGeom prst="ellips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grpSp>
        <p:sp>
          <p:nvSpPr>
            <p:cNvPr id="8" name="Rectangle 42">
              <a:extLst>
                <a:ext uri="{FF2B5EF4-FFF2-40B4-BE49-F238E27FC236}">
                  <a16:creationId xmlns:a16="http://schemas.microsoft.com/office/drawing/2014/main" id="{122AEF2D-1F95-33EB-FAC0-218A61F30CCD}"/>
                </a:ext>
              </a:extLst>
            </p:cNvPr>
            <p:cNvSpPr>
              <a:spLocks noChangeArrowheads="1"/>
            </p:cNvSpPr>
            <p:nvPr/>
          </p:nvSpPr>
          <p:spPr bwMode="auto">
            <a:xfrm rot="300000">
              <a:off x="2122" y="1900"/>
              <a:ext cx="200" cy="122"/>
            </a:xfrm>
            <a:prstGeom prst="rect">
              <a:avLst/>
            </a:prstGeom>
            <a:grpFill/>
            <a:ln w="9525">
              <a:solidFill>
                <a:schemeClr val="tx1"/>
              </a:solidFill>
              <a:miter lim="800000"/>
              <a:headEnd/>
              <a:tailEnd/>
            </a:ln>
          </p:spPr>
          <p:txBody>
            <a:bodyPr wrap="none" anchor="ctr"/>
            <a:lstStyle/>
            <a:p>
              <a:pPr>
                <a:defRPr/>
              </a:pPr>
              <a:endParaRPr lang="en-GB" sz="1600">
                <a:latin typeface="Calibri" pitchFamily="34" charset="0"/>
              </a:endParaRPr>
            </a:p>
          </p:txBody>
        </p:sp>
      </p:grpSp>
      <p:grpSp>
        <p:nvGrpSpPr>
          <p:cNvPr id="15" name="Group 55">
            <a:extLst>
              <a:ext uri="{FF2B5EF4-FFF2-40B4-BE49-F238E27FC236}">
                <a16:creationId xmlns:a16="http://schemas.microsoft.com/office/drawing/2014/main" id="{791F2EB4-13C9-7C07-B03C-FB6DDD5DD4F7}"/>
              </a:ext>
            </a:extLst>
          </p:cNvPr>
          <p:cNvGrpSpPr>
            <a:grpSpLocks/>
          </p:cNvGrpSpPr>
          <p:nvPr/>
        </p:nvGrpSpPr>
        <p:grpSpPr bwMode="auto">
          <a:xfrm>
            <a:off x="3835400" y="1662224"/>
            <a:ext cx="3421062" cy="1784350"/>
            <a:chOff x="978" y="354"/>
            <a:chExt cx="2155" cy="1124"/>
          </a:xfrm>
        </p:grpSpPr>
        <p:sp>
          <p:nvSpPr>
            <p:cNvPr id="16" name="Text Box 56">
              <a:extLst>
                <a:ext uri="{FF2B5EF4-FFF2-40B4-BE49-F238E27FC236}">
                  <a16:creationId xmlns:a16="http://schemas.microsoft.com/office/drawing/2014/main" id="{FDD5F0D0-BD68-2696-2826-1282244982C4}"/>
                </a:ext>
              </a:extLst>
            </p:cNvPr>
            <p:cNvSpPr txBox="1">
              <a:spLocks noChangeArrowheads="1"/>
            </p:cNvSpPr>
            <p:nvPr/>
          </p:nvSpPr>
          <p:spPr bwMode="auto">
            <a:xfrm>
              <a:off x="978" y="354"/>
              <a:ext cx="2155" cy="213"/>
            </a:xfrm>
            <a:prstGeom prst="rect">
              <a:avLst/>
            </a:prstGeom>
            <a:solidFill>
              <a:schemeClr val="bg1"/>
            </a:solidFill>
            <a:ln w="38100">
              <a:solidFill>
                <a:srgbClr val="FF6600"/>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Blister (Cu, Trace S, Trace O)</a:t>
              </a:r>
            </a:p>
          </p:txBody>
        </p:sp>
        <p:sp>
          <p:nvSpPr>
            <p:cNvPr id="17" name="Line 57">
              <a:extLst>
                <a:ext uri="{FF2B5EF4-FFF2-40B4-BE49-F238E27FC236}">
                  <a16:creationId xmlns:a16="http://schemas.microsoft.com/office/drawing/2014/main" id="{16D8197B-3CE7-6DAF-C486-B3CA6558DFF3}"/>
                </a:ext>
              </a:extLst>
            </p:cNvPr>
            <p:cNvSpPr>
              <a:spLocks noChangeShapeType="1"/>
            </p:cNvSpPr>
            <p:nvPr/>
          </p:nvSpPr>
          <p:spPr bwMode="auto">
            <a:xfrm>
              <a:off x="1424" y="599"/>
              <a:ext cx="736" cy="879"/>
            </a:xfrm>
            <a:prstGeom prst="line">
              <a:avLst/>
            </a:prstGeom>
            <a:noFill/>
            <a:ln w="38100">
              <a:solidFill>
                <a:srgbClr val="FF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latin typeface="Montserrat" pitchFamily="2" charset="77"/>
              </a:endParaRPr>
            </a:p>
          </p:txBody>
        </p:sp>
      </p:grpSp>
      <p:grpSp>
        <p:nvGrpSpPr>
          <p:cNvPr id="18" name="Group 58">
            <a:extLst>
              <a:ext uri="{FF2B5EF4-FFF2-40B4-BE49-F238E27FC236}">
                <a16:creationId xmlns:a16="http://schemas.microsoft.com/office/drawing/2014/main" id="{AD82D32F-CBAC-9B59-819F-D8FAEA079341}"/>
              </a:ext>
            </a:extLst>
          </p:cNvPr>
          <p:cNvGrpSpPr>
            <a:grpSpLocks/>
          </p:cNvGrpSpPr>
          <p:nvPr/>
        </p:nvGrpSpPr>
        <p:grpSpPr bwMode="auto">
          <a:xfrm>
            <a:off x="5746750" y="2200104"/>
            <a:ext cx="2970212" cy="965200"/>
            <a:chOff x="2272" y="766"/>
            <a:chExt cx="1871" cy="608"/>
          </a:xfrm>
        </p:grpSpPr>
        <p:sp>
          <p:nvSpPr>
            <p:cNvPr id="19" name="AutoShape 59">
              <a:extLst>
                <a:ext uri="{FF2B5EF4-FFF2-40B4-BE49-F238E27FC236}">
                  <a16:creationId xmlns:a16="http://schemas.microsoft.com/office/drawing/2014/main" id="{DB40545E-3073-3690-DB16-F663A25962B7}"/>
                </a:ext>
              </a:extLst>
            </p:cNvPr>
            <p:cNvSpPr>
              <a:spLocks noChangeArrowheads="1"/>
            </p:cNvSpPr>
            <p:nvPr/>
          </p:nvSpPr>
          <p:spPr bwMode="auto">
            <a:xfrm rot="780000">
              <a:off x="2272" y="1007"/>
              <a:ext cx="239" cy="367"/>
            </a:xfrm>
            <a:prstGeom prst="upArrow">
              <a:avLst>
                <a:gd name="adj1" fmla="val 50074"/>
                <a:gd name="adj2" fmla="val 65525"/>
              </a:avLst>
            </a:prstGeom>
            <a:solidFill>
              <a:srgbClr val="FFFF99"/>
            </a:solidFill>
            <a:ln w="38100">
              <a:solidFill>
                <a:srgbClr val="FF660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20" name="Text Box 60">
              <a:extLst>
                <a:ext uri="{FF2B5EF4-FFF2-40B4-BE49-F238E27FC236}">
                  <a16:creationId xmlns:a16="http://schemas.microsoft.com/office/drawing/2014/main" id="{A9893F61-2970-DB09-AD5F-E08193C85965}"/>
                </a:ext>
              </a:extLst>
            </p:cNvPr>
            <p:cNvSpPr txBox="1">
              <a:spLocks noChangeArrowheads="1"/>
            </p:cNvSpPr>
            <p:nvPr/>
          </p:nvSpPr>
          <p:spPr bwMode="auto">
            <a:xfrm>
              <a:off x="2365" y="766"/>
              <a:ext cx="1778" cy="213"/>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Montserrat" pitchFamily="2" charset="77"/>
                </a:rPr>
                <a:t>Off Gases (SO</a:t>
              </a:r>
              <a:r>
                <a:rPr lang="en-AU" altLang="en-US" sz="1600" b="1" baseline="-25000" dirty="0">
                  <a:latin typeface="Montserrat" pitchFamily="2" charset="77"/>
                </a:rPr>
                <a:t>2</a:t>
              </a:r>
              <a:r>
                <a:rPr lang="en-AU" altLang="en-US" sz="1600" b="1" dirty="0">
                  <a:latin typeface="Montserrat" pitchFamily="2" charset="77"/>
                </a:rPr>
                <a:t>, CO</a:t>
              </a:r>
              <a:r>
                <a:rPr lang="en-AU" altLang="en-US" sz="1600" b="1" baseline="-25000" dirty="0">
                  <a:latin typeface="Montserrat" pitchFamily="2" charset="77"/>
                </a:rPr>
                <a:t>2, </a:t>
              </a:r>
              <a:r>
                <a:rPr lang="en-AU" altLang="en-US" sz="1600" b="1" dirty="0">
                  <a:latin typeface="Montserrat" pitchFamily="2" charset="77"/>
                </a:rPr>
                <a:t>N</a:t>
              </a:r>
              <a:r>
                <a:rPr lang="en-AU" altLang="en-US" sz="1600" b="1" baseline="-25000" dirty="0">
                  <a:latin typeface="Montserrat" pitchFamily="2" charset="77"/>
                </a:rPr>
                <a:t>2</a:t>
              </a:r>
              <a:r>
                <a:rPr lang="en-AU" altLang="en-US" sz="1600" b="1" dirty="0">
                  <a:latin typeface="Montserrat" pitchFamily="2" charset="77"/>
                </a:rPr>
                <a:t>)</a:t>
              </a:r>
            </a:p>
          </p:txBody>
        </p:sp>
      </p:grpSp>
      <p:grpSp>
        <p:nvGrpSpPr>
          <p:cNvPr id="21" name="Group 64">
            <a:extLst>
              <a:ext uri="{FF2B5EF4-FFF2-40B4-BE49-F238E27FC236}">
                <a16:creationId xmlns:a16="http://schemas.microsoft.com/office/drawing/2014/main" id="{F4764E9F-534C-E55B-2E38-AABAEB2AB630}"/>
              </a:ext>
            </a:extLst>
          </p:cNvPr>
          <p:cNvGrpSpPr>
            <a:grpSpLocks/>
          </p:cNvGrpSpPr>
          <p:nvPr/>
        </p:nvGrpSpPr>
        <p:grpSpPr bwMode="auto">
          <a:xfrm>
            <a:off x="7771538" y="2873204"/>
            <a:ext cx="2084388" cy="1993900"/>
            <a:chOff x="3658" y="1301"/>
            <a:chExt cx="1313" cy="1256"/>
          </a:xfrm>
        </p:grpSpPr>
        <p:grpSp>
          <p:nvGrpSpPr>
            <p:cNvPr id="22" name="Group 65">
              <a:extLst>
                <a:ext uri="{FF2B5EF4-FFF2-40B4-BE49-F238E27FC236}">
                  <a16:creationId xmlns:a16="http://schemas.microsoft.com/office/drawing/2014/main" id="{FACBDF8E-5275-A994-82DC-3B477FD6762C}"/>
                </a:ext>
              </a:extLst>
            </p:cNvPr>
            <p:cNvGrpSpPr>
              <a:grpSpLocks/>
            </p:cNvGrpSpPr>
            <p:nvPr/>
          </p:nvGrpSpPr>
          <p:grpSpPr bwMode="auto">
            <a:xfrm>
              <a:off x="3658" y="1301"/>
              <a:ext cx="1313" cy="1256"/>
              <a:chOff x="3700" y="1300"/>
              <a:chExt cx="1267" cy="1589"/>
            </a:xfrm>
          </p:grpSpPr>
          <p:sp>
            <p:nvSpPr>
              <p:cNvPr id="24" name="Line 66">
                <a:extLst>
                  <a:ext uri="{FF2B5EF4-FFF2-40B4-BE49-F238E27FC236}">
                    <a16:creationId xmlns:a16="http://schemas.microsoft.com/office/drawing/2014/main" id="{6784B629-E2A0-9F34-2501-629F53C44807}"/>
                  </a:ext>
                </a:extLst>
              </p:cNvPr>
              <p:cNvSpPr>
                <a:spLocks noChangeShapeType="1"/>
              </p:cNvSpPr>
              <p:nvPr/>
            </p:nvSpPr>
            <p:spPr bwMode="auto">
              <a:xfrm flipV="1">
                <a:off x="3700" y="1300"/>
                <a:ext cx="167" cy="44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5" name="Line 67">
                <a:extLst>
                  <a:ext uri="{FF2B5EF4-FFF2-40B4-BE49-F238E27FC236}">
                    <a16:creationId xmlns:a16="http://schemas.microsoft.com/office/drawing/2014/main" id="{ED7C97FA-49FC-AB67-B107-B02754A12140}"/>
                  </a:ext>
                </a:extLst>
              </p:cNvPr>
              <p:cNvSpPr>
                <a:spLocks noChangeShapeType="1"/>
              </p:cNvSpPr>
              <p:nvPr/>
            </p:nvSpPr>
            <p:spPr bwMode="auto">
              <a:xfrm>
                <a:off x="3856" y="1311"/>
                <a:ext cx="1111" cy="211"/>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 name="Line 68">
                <a:extLst>
                  <a:ext uri="{FF2B5EF4-FFF2-40B4-BE49-F238E27FC236}">
                    <a16:creationId xmlns:a16="http://schemas.microsoft.com/office/drawing/2014/main" id="{4360F001-DB61-8EEB-4124-F03DD084E9F6}"/>
                  </a:ext>
                </a:extLst>
              </p:cNvPr>
              <p:cNvSpPr>
                <a:spLocks noChangeShapeType="1"/>
              </p:cNvSpPr>
              <p:nvPr/>
            </p:nvSpPr>
            <p:spPr bwMode="auto">
              <a:xfrm flipH="1">
                <a:off x="4489" y="1522"/>
                <a:ext cx="478" cy="1367"/>
              </a:xfrm>
              <a:prstGeom prst="line">
                <a:avLst/>
              </a:prstGeom>
              <a:noFill/>
              <a:ln w="38100">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grpSp>
        <p:sp>
          <p:nvSpPr>
            <p:cNvPr id="23" name="Text Box 69">
              <a:extLst>
                <a:ext uri="{FF2B5EF4-FFF2-40B4-BE49-F238E27FC236}">
                  <a16:creationId xmlns:a16="http://schemas.microsoft.com/office/drawing/2014/main" id="{31CAF89E-9AF6-B96C-5BD9-6FEB543225A0}"/>
                </a:ext>
              </a:extLst>
            </p:cNvPr>
            <p:cNvSpPr txBox="1">
              <a:spLocks noChangeArrowheads="1"/>
            </p:cNvSpPr>
            <p:nvPr/>
          </p:nvSpPr>
          <p:spPr bwMode="auto">
            <a:xfrm rot="600000">
              <a:off x="3826" y="1449"/>
              <a:ext cx="99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dirty="0">
                  <a:latin typeface="Montserrat" pitchFamily="2" charset="77"/>
                </a:rPr>
                <a:t>Casting</a:t>
              </a:r>
            </a:p>
          </p:txBody>
        </p:sp>
      </p:grpSp>
      <p:grpSp>
        <p:nvGrpSpPr>
          <p:cNvPr id="27" name="Group 61">
            <a:extLst>
              <a:ext uri="{FF2B5EF4-FFF2-40B4-BE49-F238E27FC236}">
                <a16:creationId xmlns:a16="http://schemas.microsoft.com/office/drawing/2014/main" id="{3FDB1DC3-5DA1-C20E-4E48-DCCB8FE619C7}"/>
              </a:ext>
            </a:extLst>
          </p:cNvPr>
          <p:cNvGrpSpPr>
            <a:grpSpLocks/>
          </p:cNvGrpSpPr>
          <p:nvPr/>
        </p:nvGrpSpPr>
        <p:grpSpPr bwMode="auto">
          <a:xfrm>
            <a:off x="7885358" y="4928941"/>
            <a:ext cx="2507579" cy="1543938"/>
            <a:chOff x="3667" y="2555"/>
            <a:chExt cx="1778" cy="1478"/>
          </a:xfrm>
        </p:grpSpPr>
        <p:sp>
          <p:nvSpPr>
            <p:cNvPr id="28" name="Text Box 62">
              <a:extLst>
                <a:ext uri="{FF2B5EF4-FFF2-40B4-BE49-F238E27FC236}">
                  <a16:creationId xmlns:a16="http://schemas.microsoft.com/office/drawing/2014/main" id="{0270EF2C-7CCC-CDD1-650D-1D10EB64D91E}"/>
                </a:ext>
              </a:extLst>
            </p:cNvPr>
            <p:cNvSpPr txBox="1">
              <a:spLocks noChangeArrowheads="1"/>
            </p:cNvSpPr>
            <p:nvPr/>
          </p:nvSpPr>
          <p:spPr bwMode="auto">
            <a:xfrm>
              <a:off x="3802" y="2600"/>
              <a:ext cx="154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solidFill>
                    <a:srgbClr val="FF9900"/>
                  </a:solidFill>
                  <a:latin typeface="Montserrat" pitchFamily="2" charset="77"/>
                  <a:cs typeface="Arial" panose="020B0604020202020204" pitchFamily="34" charset="0"/>
                </a:rPr>
                <a:t>Anode Copper</a:t>
              </a:r>
              <a:endParaRPr lang="en-AU" altLang="en-US" sz="1600" dirty="0">
                <a:latin typeface="Montserrat" pitchFamily="2" charset="77"/>
                <a:cs typeface="Arial" panose="020B0604020202020204" pitchFamily="34" charset="0"/>
              </a:endParaRPr>
            </a:p>
          </p:txBody>
        </p:sp>
        <p:sp>
          <p:nvSpPr>
            <p:cNvPr id="29" name="Rectangle 63">
              <a:extLst>
                <a:ext uri="{FF2B5EF4-FFF2-40B4-BE49-F238E27FC236}">
                  <a16:creationId xmlns:a16="http://schemas.microsoft.com/office/drawing/2014/main" id="{79DAF7FB-2D4D-95BE-0F66-59AB7B0683A5}"/>
                </a:ext>
              </a:extLst>
            </p:cNvPr>
            <p:cNvSpPr>
              <a:spLocks noChangeArrowheads="1"/>
            </p:cNvSpPr>
            <p:nvPr/>
          </p:nvSpPr>
          <p:spPr bwMode="auto">
            <a:xfrm>
              <a:off x="3667" y="2555"/>
              <a:ext cx="1778" cy="1478"/>
            </a:xfrm>
            <a:prstGeom prst="rect">
              <a:avLst/>
            </a:prstGeom>
            <a:noFill/>
            <a:ln w="38100">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grpSp>
      <p:grpSp>
        <p:nvGrpSpPr>
          <p:cNvPr id="34" name="Group 18">
            <a:extLst>
              <a:ext uri="{FF2B5EF4-FFF2-40B4-BE49-F238E27FC236}">
                <a16:creationId xmlns:a16="http://schemas.microsoft.com/office/drawing/2014/main" id="{4054C2BA-0B17-9B9C-627D-25A7BA913968}"/>
              </a:ext>
            </a:extLst>
          </p:cNvPr>
          <p:cNvGrpSpPr>
            <a:grpSpLocks/>
          </p:cNvGrpSpPr>
          <p:nvPr/>
        </p:nvGrpSpPr>
        <p:grpSpPr bwMode="auto">
          <a:xfrm>
            <a:off x="8126293" y="5842902"/>
            <a:ext cx="379590" cy="429546"/>
            <a:chOff x="3668" y="3162"/>
            <a:chExt cx="519" cy="504"/>
          </a:xfrm>
        </p:grpSpPr>
        <p:sp>
          <p:nvSpPr>
            <p:cNvPr id="35" name="Rectangle 19">
              <a:extLst>
                <a:ext uri="{FF2B5EF4-FFF2-40B4-BE49-F238E27FC236}">
                  <a16:creationId xmlns:a16="http://schemas.microsoft.com/office/drawing/2014/main" id="{07C895CF-0176-7D8D-55BE-82C66DA1ADA8}"/>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36" name="Freeform 20">
              <a:extLst>
                <a:ext uri="{FF2B5EF4-FFF2-40B4-BE49-F238E27FC236}">
                  <a16:creationId xmlns:a16="http://schemas.microsoft.com/office/drawing/2014/main" id="{FE072E34-06C7-AA69-D7B5-A95754601897}"/>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37" name="Freeform 21">
              <a:extLst>
                <a:ext uri="{FF2B5EF4-FFF2-40B4-BE49-F238E27FC236}">
                  <a16:creationId xmlns:a16="http://schemas.microsoft.com/office/drawing/2014/main" id="{2EE82557-74CA-58CB-47B1-AE1D0D1EE743}"/>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grpSp>
        <p:nvGrpSpPr>
          <p:cNvPr id="38" name="Group 18">
            <a:extLst>
              <a:ext uri="{FF2B5EF4-FFF2-40B4-BE49-F238E27FC236}">
                <a16:creationId xmlns:a16="http://schemas.microsoft.com/office/drawing/2014/main" id="{1AA8A95F-5BFE-31F1-9633-7B925B0A61A8}"/>
              </a:ext>
            </a:extLst>
          </p:cNvPr>
          <p:cNvGrpSpPr>
            <a:grpSpLocks/>
          </p:cNvGrpSpPr>
          <p:nvPr/>
        </p:nvGrpSpPr>
        <p:grpSpPr bwMode="auto">
          <a:xfrm>
            <a:off x="8126293" y="5303436"/>
            <a:ext cx="379590" cy="429546"/>
            <a:chOff x="3668" y="3162"/>
            <a:chExt cx="519" cy="504"/>
          </a:xfrm>
        </p:grpSpPr>
        <p:sp>
          <p:nvSpPr>
            <p:cNvPr id="39" name="Rectangle 19">
              <a:extLst>
                <a:ext uri="{FF2B5EF4-FFF2-40B4-BE49-F238E27FC236}">
                  <a16:creationId xmlns:a16="http://schemas.microsoft.com/office/drawing/2014/main" id="{68CCF9BE-984F-F9A2-020F-DF7DA14A5DCC}"/>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40" name="Freeform 20">
              <a:extLst>
                <a:ext uri="{FF2B5EF4-FFF2-40B4-BE49-F238E27FC236}">
                  <a16:creationId xmlns:a16="http://schemas.microsoft.com/office/drawing/2014/main" id="{21755E6C-EA04-1450-C89E-D36A667A1E33}"/>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41" name="Freeform 21">
              <a:extLst>
                <a:ext uri="{FF2B5EF4-FFF2-40B4-BE49-F238E27FC236}">
                  <a16:creationId xmlns:a16="http://schemas.microsoft.com/office/drawing/2014/main" id="{6F06EAA0-4B66-C18A-206D-1A1DD96C5EEA}"/>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grpSp>
        <p:nvGrpSpPr>
          <p:cNvPr id="42" name="Group 18">
            <a:extLst>
              <a:ext uri="{FF2B5EF4-FFF2-40B4-BE49-F238E27FC236}">
                <a16:creationId xmlns:a16="http://schemas.microsoft.com/office/drawing/2014/main" id="{6CF39F23-2571-65E5-11B1-B5C55BCA690C}"/>
              </a:ext>
            </a:extLst>
          </p:cNvPr>
          <p:cNvGrpSpPr>
            <a:grpSpLocks/>
          </p:cNvGrpSpPr>
          <p:nvPr/>
        </p:nvGrpSpPr>
        <p:grpSpPr bwMode="auto">
          <a:xfrm>
            <a:off x="8938760" y="5303436"/>
            <a:ext cx="379590" cy="429546"/>
            <a:chOff x="3668" y="3162"/>
            <a:chExt cx="519" cy="504"/>
          </a:xfrm>
        </p:grpSpPr>
        <p:sp>
          <p:nvSpPr>
            <p:cNvPr id="43" name="Rectangle 19">
              <a:extLst>
                <a:ext uri="{FF2B5EF4-FFF2-40B4-BE49-F238E27FC236}">
                  <a16:creationId xmlns:a16="http://schemas.microsoft.com/office/drawing/2014/main" id="{FB7ED3FA-FB32-000B-FAFF-DAF57C7608D2}"/>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44" name="Freeform 20">
              <a:extLst>
                <a:ext uri="{FF2B5EF4-FFF2-40B4-BE49-F238E27FC236}">
                  <a16:creationId xmlns:a16="http://schemas.microsoft.com/office/drawing/2014/main" id="{6E723B14-4106-6897-C0A0-381CA1571C23}"/>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45" name="Freeform 21">
              <a:extLst>
                <a:ext uri="{FF2B5EF4-FFF2-40B4-BE49-F238E27FC236}">
                  <a16:creationId xmlns:a16="http://schemas.microsoft.com/office/drawing/2014/main" id="{E0A6A12E-4876-564A-E87D-05283E291660}"/>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grpSp>
        <p:nvGrpSpPr>
          <p:cNvPr id="46" name="Group 18">
            <a:extLst>
              <a:ext uri="{FF2B5EF4-FFF2-40B4-BE49-F238E27FC236}">
                <a16:creationId xmlns:a16="http://schemas.microsoft.com/office/drawing/2014/main" id="{B3941A04-72D2-A55A-EA97-8C9D77788575}"/>
              </a:ext>
            </a:extLst>
          </p:cNvPr>
          <p:cNvGrpSpPr>
            <a:grpSpLocks/>
          </p:cNvGrpSpPr>
          <p:nvPr/>
        </p:nvGrpSpPr>
        <p:grpSpPr bwMode="auto">
          <a:xfrm>
            <a:off x="8956186" y="5842902"/>
            <a:ext cx="379590" cy="429546"/>
            <a:chOff x="3668" y="3162"/>
            <a:chExt cx="519" cy="504"/>
          </a:xfrm>
        </p:grpSpPr>
        <p:sp>
          <p:nvSpPr>
            <p:cNvPr id="47" name="Rectangle 19">
              <a:extLst>
                <a:ext uri="{FF2B5EF4-FFF2-40B4-BE49-F238E27FC236}">
                  <a16:creationId xmlns:a16="http://schemas.microsoft.com/office/drawing/2014/main" id="{B66B6004-3CFD-E0AB-E8C9-A4B29E45BC25}"/>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48" name="Freeform 20">
              <a:extLst>
                <a:ext uri="{FF2B5EF4-FFF2-40B4-BE49-F238E27FC236}">
                  <a16:creationId xmlns:a16="http://schemas.microsoft.com/office/drawing/2014/main" id="{C284E949-F28B-7F1B-9482-B56B4B020670}"/>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49" name="Freeform 21">
              <a:extLst>
                <a:ext uri="{FF2B5EF4-FFF2-40B4-BE49-F238E27FC236}">
                  <a16:creationId xmlns:a16="http://schemas.microsoft.com/office/drawing/2014/main" id="{FB16C0C3-7770-14A6-D6DE-B8542D83B6C5}"/>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grpSp>
        <p:nvGrpSpPr>
          <p:cNvPr id="50" name="Group 18">
            <a:extLst>
              <a:ext uri="{FF2B5EF4-FFF2-40B4-BE49-F238E27FC236}">
                <a16:creationId xmlns:a16="http://schemas.microsoft.com/office/drawing/2014/main" id="{705F1D3E-9438-4EC9-4546-9EC947942B1E}"/>
              </a:ext>
            </a:extLst>
          </p:cNvPr>
          <p:cNvGrpSpPr>
            <a:grpSpLocks/>
          </p:cNvGrpSpPr>
          <p:nvPr/>
        </p:nvGrpSpPr>
        <p:grpSpPr bwMode="auto">
          <a:xfrm>
            <a:off x="9748276" y="5303436"/>
            <a:ext cx="379590" cy="429546"/>
            <a:chOff x="3668" y="3162"/>
            <a:chExt cx="519" cy="504"/>
          </a:xfrm>
        </p:grpSpPr>
        <p:sp>
          <p:nvSpPr>
            <p:cNvPr id="51" name="Rectangle 19">
              <a:extLst>
                <a:ext uri="{FF2B5EF4-FFF2-40B4-BE49-F238E27FC236}">
                  <a16:creationId xmlns:a16="http://schemas.microsoft.com/office/drawing/2014/main" id="{05740609-1B69-9EDA-A4AF-BA447C13E426}"/>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52" name="Freeform 20">
              <a:extLst>
                <a:ext uri="{FF2B5EF4-FFF2-40B4-BE49-F238E27FC236}">
                  <a16:creationId xmlns:a16="http://schemas.microsoft.com/office/drawing/2014/main" id="{1BDE382E-B5B9-20CF-9297-3CC7046ABC18}"/>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53" name="Freeform 21">
              <a:extLst>
                <a:ext uri="{FF2B5EF4-FFF2-40B4-BE49-F238E27FC236}">
                  <a16:creationId xmlns:a16="http://schemas.microsoft.com/office/drawing/2014/main" id="{B71DDE94-8477-46B9-C947-8E798C56905C}"/>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grpSp>
        <p:nvGrpSpPr>
          <p:cNvPr id="54" name="Group 18">
            <a:extLst>
              <a:ext uri="{FF2B5EF4-FFF2-40B4-BE49-F238E27FC236}">
                <a16:creationId xmlns:a16="http://schemas.microsoft.com/office/drawing/2014/main" id="{AA396F42-C33B-4C6E-1593-CBD5FA5C5787}"/>
              </a:ext>
            </a:extLst>
          </p:cNvPr>
          <p:cNvGrpSpPr>
            <a:grpSpLocks/>
          </p:cNvGrpSpPr>
          <p:nvPr/>
        </p:nvGrpSpPr>
        <p:grpSpPr bwMode="auto">
          <a:xfrm>
            <a:off x="9761075" y="5841951"/>
            <a:ext cx="379590" cy="429546"/>
            <a:chOff x="3668" y="3162"/>
            <a:chExt cx="519" cy="504"/>
          </a:xfrm>
        </p:grpSpPr>
        <p:sp>
          <p:nvSpPr>
            <p:cNvPr id="55" name="Rectangle 19">
              <a:extLst>
                <a:ext uri="{FF2B5EF4-FFF2-40B4-BE49-F238E27FC236}">
                  <a16:creationId xmlns:a16="http://schemas.microsoft.com/office/drawing/2014/main" id="{55ABC014-2560-BE5D-B9A7-5D87161DDE5D}"/>
                </a:ext>
              </a:extLst>
            </p:cNvPr>
            <p:cNvSpPr>
              <a:spLocks noChangeArrowheads="1"/>
            </p:cNvSpPr>
            <p:nvPr/>
          </p:nvSpPr>
          <p:spPr bwMode="auto">
            <a:xfrm>
              <a:off x="3767" y="3277"/>
              <a:ext cx="356" cy="389"/>
            </a:xfrm>
            <a:prstGeom prst="rect">
              <a:avLst/>
            </a:pr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1600">
                <a:latin typeface="Calibri" panose="020F0502020204030204" pitchFamily="34" charset="0"/>
              </a:endParaRPr>
            </a:p>
          </p:txBody>
        </p:sp>
        <p:sp>
          <p:nvSpPr>
            <p:cNvPr id="56" name="Freeform 20">
              <a:extLst>
                <a:ext uri="{FF2B5EF4-FFF2-40B4-BE49-F238E27FC236}">
                  <a16:creationId xmlns:a16="http://schemas.microsoft.com/office/drawing/2014/main" id="{8B9A86D7-FFBF-DDF4-72E1-089C4DC1586B}"/>
                </a:ext>
              </a:extLst>
            </p:cNvPr>
            <p:cNvSpPr>
              <a:spLocks/>
            </p:cNvSpPr>
            <p:nvPr/>
          </p:nvSpPr>
          <p:spPr bwMode="auto">
            <a:xfrm>
              <a:off x="3668" y="3188"/>
              <a:ext cx="167" cy="101"/>
            </a:xfrm>
            <a:custGeom>
              <a:avLst/>
              <a:gdLst>
                <a:gd name="T0" fmla="*/ 0 w 323"/>
                <a:gd name="T1" fmla="*/ 0 h 178"/>
                <a:gd name="T2" fmla="*/ 1 w 323"/>
                <a:gd name="T3" fmla="*/ 0 h 178"/>
                <a:gd name="T4" fmla="*/ 1 w 323"/>
                <a:gd name="T5" fmla="*/ 1 h 178"/>
                <a:gd name="T6" fmla="*/ 1 w 323"/>
                <a:gd name="T7" fmla="*/ 1 h 178"/>
                <a:gd name="T8" fmla="*/ 1 w 323"/>
                <a:gd name="T9" fmla="*/ 1 h 178"/>
                <a:gd name="T10" fmla="*/ 1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764700"/>
                </a:gs>
                <a:gs pos="100000">
                  <a:srgbClr val="FF99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sp>
          <p:nvSpPr>
            <p:cNvPr id="57" name="Freeform 21">
              <a:extLst>
                <a:ext uri="{FF2B5EF4-FFF2-40B4-BE49-F238E27FC236}">
                  <a16:creationId xmlns:a16="http://schemas.microsoft.com/office/drawing/2014/main" id="{BB770CFB-1917-574B-E2BE-C359BD1664B2}"/>
                </a:ext>
              </a:extLst>
            </p:cNvPr>
            <p:cNvSpPr>
              <a:spLocks/>
            </p:cNvSpPr>
            <p:nvPr/>
          </p:nvSpPr>
          <p:spPr bwMode="auto">
            <a:xfrm rot="-5400000">
              <a:off x="4064" y="3162"/>
              <a:ext cx="123" cy="123"/>
            </a:xfrm>
            <a:custGeom>
              <a:avLst/>
              <a:gdLst>
                <a:gd name="T0" fmla="*/ 0 w 323"/>
                <a:gd name="T1" fmla="*/ 0 h 178"/>
                <a:gd name="T2" fmla="*/ 0 w 323"/>
                <a:gd name="T3" fmla="*/ 0 h 178"/>
                <a:gd name="T4" fmla="*/ 0 w 323"/>
                <a:gd name="T5" fmla="*/ 3 h 178"/>
                <a:gd name="T6" fmla="*/ 0 w 323"/>
                <a:gd name="T7" fmla="*/ 3 h 178"/>
                <a:gd name="T8" fmla="*/ 0 w 323"/>
                <a:gd name="T9" fmla="*/ 1 h 178"/>
                <a:gd name="T10" fmla="*/ 0 w 323"/>
                <a:gd name="T11" fmla="*/ 1 h 178"/>
                <a:gd name="T12" fmla="*/ 0 w 323"/>
                <a:gd name="T13" fmla="*/ 0 h 178"/>
                <a:gd name="T14" fmla="*/ 0 60000 65536"/>
                <a:gd name="T15" fmla="*/ 0 60000 65536"/>
                <a:gd name="T16" fmla="*/ 0 60000 65536"/>
                <a:gd name="T17" fmla="*/ 0 60000 65536"/>
                <a:gd name="T18" fmla="*/ 0 60000 65536"/>
                <a:gd name="T19" fmla="*/ 0 60000 65536"/>
                <a:gd name="T20" fmla="*/ 0 60000 65536"/>
                <a:gd name="T21" fmla="*/ 0 w 323"/>
                <a:gd name="T22" fmla="*/ 0 h 178"/>
                <a:gd name="T23" fmla="*/ 323 w 323"/>
                <a:gd name="T24" fmla="*/ 178 h 1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3" h="178">
                  <a:moveTo>
                    <a:pt x="0" y="0"/>
                  </a:moveTo>
                  <a:lnTo>
                    <a:pt x="200" y="0"/>
                  </a:lnTo>
                  <a:lnTo>
                    <a:pt x="323" y="167"/>
                  </a:lnTo>
                  <a:lnTo>
                    <a:pt x="200" y="178"/>
                  </a:lnTo>
                  <a:lnTo>
                    <a:pt x="156" y="89"/>
                  </a:lnTo>
                  <a:lnTo>
                    <a:pt x="12" y="89"/>
                  </a:lnTo>
                  <a:lnTo>
                    <a:pt x="0" y="0"/>
                  </a:lnTo>
                  <a:close/>
                </a:path>
              </a:pathLst>
            </a:custGeom>
            <a:gradFill rotWithShape="0">
              <a:gsLst>
                <a:gs pos="0">
                  <a:srgbClr val="FF9900"/>
                </a:gs>
                <a:gs pos="100000">
                  <a:srgbClr val="7647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AU"/>
            </a:p>
          </p:txBody>
        </p:sp>
      </p:grpSp>
      <p:sp>
        <p:nvSpPr>
          <p:cNvPr id="58" name="Text Box 73">
            <a:extLst>
              <a:ext uri="{FF2B5EF4-FFF2-40B4-BE49-F238E27FC236}">
                <a16:creationId xmlns:a16="http://schemas.microsoft.com/office/drawing/2014/main" id="{853F67EC-E9BA-D0A0-D24A-3D8C6D5DD33A}"/>
              </a:ext>
            </a:extLst>
          </p:cNvPr>
          <p:cNvSpPr txBox="1">
            <a:spLocks noChangeArrowheads="1"/>
          </p:cNvSpPr>
          <p:nvPr/>
        </p:nvSpPr>
        <p:spPr bwMode="auto">
          <a:xfrm>
            <a:off x="4595019" y="5657335"/>
            <a:ext cx="2952939" cy="1107996"/>
          </a:xfrm>
          <a:prstGeom prst="rect">
            <a:avLst/>
          </a:prstGeom>
          <a:solidFill>
            <a:srgbClr val="FFFFFF"/>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200" b="1" i="1" u="sng" dirty="0">
                <a:latin typeface="Montserrat" pitchFamily="2" charset="77"/>
              </a:rPr>
              <a:t>Oxidising</a:t>
            </a:r>
            <a:endParaRPr lang="en-AU" altLang="en-US" sz="1200" b="1" dirty="0">
              <a:latin typeface="Montserrat" pitchFamily="2" charset="77"/>
            </a:endParaRPr>
          </a:p>
          <a:p>
            <a:pPr>
              <a:spcBef>
                <a:spcPct val="50000"/>
              </a:spcBef>
            </a:pPr>
            <a:r>
              <a:rPr lang="en-AU" altLang="en-US" sz="1200" b="1" dirty="0">
                <a:latin typeface="Montserrat" pitchFamily="2" charset="77"/>
              </a:rPr>
              <a:t>S + O</a:t>
            </a:r>
            <a:r>
              <a:rPr lang="en-AU" altLang="en-US" sz="1200" b="1" baseline="-25000" dirty="0">
                <a:latin typeface="Montserrat" pitchFamily="2" charset="77"/>
              </a:rPr>
              <a:t>2</a:t>
            </a:r>
            <a:r>
              <a:rPr lang="en-AU" altLang="en-US" sz="1200" b="1" dirty="0">
                <a:latin typeface="Montserrat" pitchFamily="2" charset="77"/>
              </a:rPr>
              <a:t> </a:t>
            </a:r>
            <a:r>
              <a:rPr lang="en-AU" altLang="en-US" sz="1200" b="1" dirty="0">
                <a:latin typeface="Montserrat" pitchFamily="2" charset="77"/>
                <a:sym typeface="Symbol" pitchFamily="2" charset="2"/>
              </a:rPr>
              <a:t></a:t>
            </a:r>
            <a:r>
              <a:rPr lang="en-AU" altLang="en-US" sz="1200" b="1" dirty="0">
                <a:latin typeface="Montserrat" pitchFamily="2" charset="77"/>
                <a:sym typeface="Comic Sans MS" panose="030F0902030302020204" pitchFamily="66" charset="0"/>
              </a:rPr>
              <a:t> SO</a:t>
            </a:r>
            <a:r>
              <a:rPr lang="en-AU" altLang="en-US" sz="1200" b="1" baseline="-25000" dirty="0">
                <a:latin typeface="Montserrat" pitchFamily="2" charset="77"/>
                <a:sym typeface="Comic Sans MS" panose="030F0902030302020204" pitchFamily="66" charset="0"/>
              </a:rPr>
              <a:t>2</a:t>
            </a:r>
            <a:endParaRPr lang="en-AU" altLang="en-US" sz="1200" b="1" dirty="0">
              <a:latin typeface="Montserrat" pitchFamily="2" charset="77"/>
              <a:sym typeface="Comic Sans MS" panose="030F0902030302020204" pitchFamily="66" charset="0"/>
            </a:endParaRPr>
          </a:p>
          <a:p>
            <a:pPr>
              <a:spcBef>
                <a:spcPct val="50000"/>
              </a:spcBef>
            </a:pPr>
            <a:r>
              <a:rPr lang="en-AU" altLang="en-US" sz="1200" b="1" i="1" u="sng" dirty="0">
                <a:latin typeface="Montserrat" pitchFamily="2" charset="77"/>
                <a:sym typeface="Comic Sans MS" panose="030F0902030302020204" pitchFamily="66" charset="0"/>
              </a:rPr>
              <a:t>Reducing</a:t>
            </a:r>
            <a:endParaRPr lang="en-AU" altLang="en-US" sz="1200" b="1" dirty="0">
              <a:latin typeface="Montserrat" pitchFamily="2" charset="77"/>
              <a:sym typeface="Comic Sans MS" panose="030F0902030302020204" pitchFamily="66" charset="0"/>
            </a:endParaRPr>
          </a:p>
          <a:p>
            <a:pPr>
              <a:spcBef>
                <a:spcPct val="50000"/>
              </a:spcBef>
            </a:pPr>
            <a:r>
              <a:rPr lang="en-AU" altLang="en-US" sz="1200" b="1" dirty="0">
                <a:latin typeface="Montserrat" pitchFamily="2" charset="77"/>
                <a:sym typeface="Comic Sans MS" panose="030F0902030302020204" pitchFamily="66" charset="0"/>
              </a:rPr>
              <a:t>1½O</a:t>
            </a:r>
            <a:r>
              <a:rPr lang="en-AU" altLang="en-US" sz="1200" b="1" baseline="-25000" dirty="0">
                <a:latin typeface="Montserrat" pitchFamily="2" charset="77"/>
                <a:sym typeface="Comic Sans MS" panose="030F0902030302020204" pitchFamily="66" charset="0"/>
              </a:rPr>
              <a:t>2</a:t>
            </a:r>
            <a:r>
              <a:rPr lang="en-AU" altLang="en-US" sz="1200" b="1" dirty="0">
                <a:latin typeface="Montserrat" pitchFamily="2" charset="77"/>
                <a:sym typeface="Comic Sans MS" panose="030F0902030302020204" pitchFamily="66" charset="0"/>
              </a:rPr>
              <a:t> + C + H </a:t>
            </a:r>
            <a:r>
              <a:rPr lang="en-AU" altLang="en-US" sz="1200" b="1" dirty="0">
                <a:latin typeface="Montserrat" pitchFamily="2" charset="77"/>
                <a:sym typeface="Symbol" pitchFamily="2" charset="2"/>
              </a:rPr>
              <a:t></a:t>
            </a:r>
            <a:r>
              <a:rPr lang="en-AU" altLang="en-US" sz="1200" b="1" dirty="0">
                <a:latin typeface="Montserrat" pitchFamily="2" charset="77"/>
                <a:sym typeface="Comic Sans MS" panose="030F0902030302020204" pitchFamily="66" charset="0"/>
              </a:rPr>
              <a:t> CO</a:t>
            </a:r>
            <a:r>
              <a:rPr lang="en-AU" altLang="en-US" sz="1200" b="1" baseline="-25000" dirty="0">
                <a:latin typeface="Montserrat" pitchFamily="2" charset="77"/>
                <a:sym typeface="Comic Sans MS" panose="030F0902030302020204" pitchFamily="66" charset="0"/>
              </a:rPr>
              <a:t>2</a:t>
            </a:r>
            <a:r>
              <a:rPr lang="en-AU" altLang="en-US" sz="1200" b="1" dirty="0">
                <a:latin typeface="Montserrat" pitchFamily="2" charset="77"/>
                <a:sym typeface="Comic Sans MS" panose="030F0902030302020204" pitchFamily="66" charset="0"/>
              </a:rPr>
              <a:t>+ H</a:t>
            </a:r>
            <a:r>
              <a:rPr lang="en-AU" altLang="en-US" sz="1200" b="1" baseline="-25000" dirty="0">
                <a:latin typeface="Montserrat" pitchFamily="2" charset="77"/>
                <a:sym typeface="Comic Sans MS" panose="030F0902030302020204" pitchFamily="66" charset="0"/>
              </a:rPr>
              <a:t>2</a:t>
            </a:r>
            <a:r>
              <a:rPr lang="en-AU" altLang="en-US" sz="1200" b="1" dirty="0">
                <a:latin typeface="Montserrat" pitchFamily="2" charset="77"/>
                <a:sym typeface="Comic Sans MS" panose="030F0902030302020204" pitchFamily="66" charset="0"/>
              </a:rPr>
              <a:t>O</a:t>
            </a:r>
          </a:p>
        </p:txBody>
      </p:sp>
      <p:grpSp>
        <p:nvGrpSpPr>
          <p:cNvPr id="59" name="Group 3">
            <a:extLst>
              <a:ext uri="{FF2B5EF4-FFF2-40B4-BE49-F238E27FC236}">
                <a16:creationId xmlns:a16="http://schemas.microsoft.com/office/drawing/2014/main" id="{23C9D5BD-2146-1919-1A78-30BC1C1A3A25}"/>
              </a:ext>
            </a:extLst>
          </p:cNvPr>
          <p:cNvGrpSpPr>
            <a:grpSpLocks/>
          </p:cNvGrpSpPr>
          <p:nvPr/>
        </p:nvGrpSpPr>
        <p:grpSpPr bwMode="auto">
          <a:xfrm>
            <a:off x="1995530" y="4664697"/>
            <a:ext cx="4679951" cy="915988"/>
            <a:chOff x="0" y="2256"/>
            <a:chExt cx="2948" cy="577"/>
          </a:xfrm>
        </p:grpSpPr>
        <p:sp>
          <p:nvSpPr>
            <p:cNvPr id="60" name="Text Box 4">
              <a:extLst>
                <a:ext uri="{FF2B5EF4-FFF2-40B4-BE49-F238E27FC236}">
                  <a16:creationId xmlns:a16="http://schemas.microsoft.com/office/drawing/2014/main" id="{C042876E-E791-5076-DB04-2385A5FC5DBB}"/>
                </a:ext>
              </a:extLst>
            </p:cNvPr>
            <p:cNvSpPr txBox="1">
              <a:spLocks noChangeArrowheads="1"/>
            </p:cNvSpPr>
            <p:nvPr/>
          </p:nvSpPr>
          <p:spPr bwMode="auto">
            <a:xfrm>
              <a:off x="0" y="2385"/>
              <a:ext cx="1289" cy="446"/>
            </a:xfrm>
            <a:prstGeom prst="rect">
              <a:avLst/>
            </a:prstGeom>
            <a:solidFill>
              <a:schemeClr val="bg1"/>
            </a:solidFill>
            <a:ln w="38100">
              <a:solidFill>
                <a:srgbClr val="0000FF"/>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b="1" dirty="0">
                  <a:latin typeface="Calibri" panose="020F0502020204030204" pitchFamily="34" charset="0"/>
                </a:rPr>
                <a:t>Air (N</a:t>
              </a:r>
              <a:r>
                <a:rPr lang="en-AU" altLang="en-US" sz="1600" b="1" baseline="-25000" dirty="0">
                  <a:latin typeface="Calibri" panose="020F0502020204030204" pitchFamily="34" charset="0"/>
                </a:rPr>
                <a:t>2</a:t>
              </a:r>
              <a:r>
                <a:rPr lang="en-AU" altLang="en-US" sz="1600" b="1" dirty="0">
                  <a:latin typeface="Calibri" panose="020F0502020204030204" pitchFamily="34" charset="0"/>
                </a:rPr>
                <a:t>,O</a:t>
              </a:r>
              <a:r>
                <a:rPr lang="en-AU" altLang="en-US" sz="1600" b="1" baseline="-25000" dirty="0">
                  <a:latin typeface="Calibri" panose="020F0502020204030204" pitchFamily="34" charset="0"/>
                </a:rPr>
                <a:t>2</a:t>
              </a:r>
              <a:r>
                <a:rPr lang="en-AU" altLang="en-US" sz="1600" b="1" dirty="0">
                  <a:latin typeface="Calibri" panose="020F0502020204030204" pitchFamily="34" charset="0"/>
                </a:rPr>
                <a:t>)</a:t>
              </a:r>
            </a:p>
            <a:p>
              <a:pPr>
                <a:spcBef>
                  <a:spcPct val="50000"/>
                </a:spcBef>
              </a:pPr>
              <a:r>
                <a:rPr lang="en-AU" altLang="en-US" sz="1600" b="1" dirty="0">
                  <a:latin typeface="Calibri" panose="020F0502020204030204" pitchFamily="34" charset="0"/>
                </a:rPr>
                <a:t>Natural Gas (C,H)</a:t>
              </a:r>
            </a:p>
          </p:txBody>
        </p:sp>
        <p:grpSp>
          <p:nvGrpSpPr>
            <p:cNvPr id="61" name="Group 5">
              <a:extLst>
                <a:ext uri="{FF2B5EF4-FFF2-40B4-BE49-F238E27FC236}">
                  <a16:creationId xmlns:a16="http://schemas.microsoft.com/office/drawing/2014/main" id="{CB0DF132-92EE-B504-BE8F-5BEFA3592165}"/>
                </a:ext>
              </a:extLst>
            </p:cNvPr>
            <p:cNvGrpSpPr>
              <a:grpSpLocks/>
            </p:cNvGrpSpPr>
            <p:nvPr/>
          </p:nvGrpSpPr>
          <p:grpSpPr bwMode="auto">
            <a:xfrm>
              <a:off x="1260" y="2256"/>
              <a:ext cx="1688" cy="577"/>
              <a:chOff x="1260" y="2256"/>
              <a:chExt cx="1688" cy="577"/>
            </a:xfrm>
          </p:grpSpPr>
          <p:sp>
            <p:nvSpPr>
              <p:cNvPr id="62" name="Line 6">
                <a:extLst>
                  <a:ext uri="{FF2B5EF4-FFF2-40B4-BE49-F238E27FC236}">
                    <a16:creationId xmlns:a16="http://schemas.microsoft.com/office/drawing/2014/main" id="{B062109E-0A42-2DA0-85BF-DA7F9050F7FF}"/>
                  </a:ext>
                </a:extLst>
              </p:cNvPr>
              <p:cNvSpPr>
                <a:spLocks noChangeShapeType="1"/>
              </p:cNvSpPr>
              <p:nvPr/>
            </p:nvSpPr>
            <p:spPr bwMode="auto">
              <a:xfrm flipV="1">
                <a:off x="1545" y="2256"/>
                <a:ext cx="70" cy="31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sp>
            <p:nvSpPr>
              <p:cNvPr id="63" name="Line 7">
                <a:extLst>
                  <a:ext uri="{FF2B5EF4-FFF2-40B4-BE49-F238E27FC236}">
                    <a16:creationId xmlns:a16="http://schemas.microsoft.com/office/drawing/2014/main" id="{E7DDA50A-DEF2-E982-A50B-334657BD2D58}"/>
                  </a:ext>
                </a:extLst>
              </p:cNvPr>
              <p:cNvSpPr>
                <a:spLocks noChangeShapeType="1"/>
              </p:cNvSpPr>
              <p:nvPr/>
            </p:nvSpPr>
            <p:spPr bwMode="auto">
              <a:xfrm flipV="1">
                <a:off x="2878" y="2452"/>
                <a:ext cx="70" cy="381"/>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sp>
            <p:nvSpPr>
              <p:cNvPr id="64" name="Line 8">
                <a:extLst>
                  <a:ext uri="{FF2B5EF4-FFF2-40B4-BE49-F238E27FC236}">
                    <a16:creationId xmlns:a16="http://schemas.microsoft.com/office/drawing/2014/main" id="{E31486BA-AF93-85B5-E823-E4F242D43B64}"/>
                  </a:ext>
                </a:extLst>
              </p:cNvPr>
              <p:cNvSpPr>
                <a:spLocks noChangeShapeType="1"/>
              </p:cNvSpPr>
              <p:nvPr/>
            </p:nvSpPr>
            <p:spPr bwMode="auto">
              <a:xfrm>
                <a:off x="1534" y="2578"/>
                <a:ext cx="1355" cy="24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65" name="Line 9">
                <a:extLst>
                  <a:ext uri="{FF2B5EF4-FFF2-40B4-BE49-F238E27FC236}">
                    <a16:creationId xmlns:a16="http://schemas.microsoft.com/office/drawing/2014/main" id="{73ACDB7E-7113-A33E-582C-F3A2F23293CB}"/>
                  </a:ext>
                </a:extLst>
              </p:cNvPr>
              <p:cNvSpPr>
                <a:spLocks noChangeShapeType="1"/>
              </p:cNvSpPr>
              <p:nvPr/>
            </p:nvSpPr>
            <p:spPr bwMode="auto">
              <a:xfrm flipV="1">
                <a:off x="1260" y="2589"/>
                <a:ext cx="285" cy="66"/>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grpSp>
      </p:grpSp>
      <p:sp>
        <p:nvSpPr>
          <p:cNvPr id="66" name="Text Box 71">
            <a:extLst>
              <a:ext uri="{FF2B5EF4-FFF2-40B4-BE49-F238E27FC236}">
                <a16:creationId xmlns:a16="http://schemas.microsoft.com/office/drawing/2014/main" id="{02E2AFB4-054B-301D-9818-ECEF1E7F245D}"/>
              </a:ext>
            </a:extLst>
          </p:cNvPr>
          <p:cNvSpPr txBox="1">
            <a:spLocks noChangeArrowheads="1"/>
          </p:cNvSpPr>
          <p:nvPr/>
        </p:nvSpPr>
        <p:spPr bwMode="auto">
          <a:xfrm>
            <a:off x="1347789" y="3798716"/>
            <a:ext cx="1411287" cy="584200"/>
          </a:xfrm>
          <a:prstGeom prst="rect">
            <a:avLst/>
          </a:prstGeom>
          <a:solidFill>
            <a:schemeClr val="bg1"/>
          </a:solidFill>
          <a:ln w="38100">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AU" altLang="en-US" sz="1600" dirty="0">
                <a:latin typeface="Montserrat" pitchFamily="2" charset="77"/>
              </a:rPr>
              <a:t>Anode Furnace</a:t>
            </a:r>
          </a:p>
        </p:txBody>
      </p:sp>
      <p:sp>
        <p:nvSpPr>
          <p:cNvPr id="67" name="Line 72">
            <a:extLst>
              <a:ext uri="{FF2B5EF4-FFF2-40B4-BE49-F238E27FC236}">
                <a16:creationId xmlns:a16="http://schemas.microsoft.com/office/drawing/2014/main" id="{A86F97CB-F975-5E95-8547-0F02996266FC}"/>
              </a:ext>
            </a:extLst>
          </p:cNvPr>
          <p:cNvSpPr>
            <a:spLocks noChangeShapeType="1"/>
          </p:cNvSpPr>
          <p:nvPr/>
        </p:nvSpPr>
        <p:spPr bwMode="auto">
          <a:xfrm flipV="1">
            <a:off x="2889701" y="3928378"/>
            <a:ext cx="1284225" cy="13865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grpSp>
        <p:nvGrpSpPr>
          <p:cNvPr id="68" name="Group 43">
            <a:extLst>
              <a:ext uri="{FF2B5EF4-FFF2-40B4-BE49-F238E27FC236}">
                <a16:creationId xmlns:a16="http://schemas.microsoft.com/office/drawing/2014/main" id="{0201B596-09E5-E2CC-81B7-946EE2885BE0}"/>
              </a:ext>
            </a:extLst>
          </p:cNvPr>
          <p:cNvGrpSpPr>
            <a:grpSpLocks/>
          </p:cNvGrpSpPr>
          <p:nvPr/>
        </p:nvGrpSpPr>
        <p:grpSpPr bwMode="auto">
          <a:xfrm>
            <a:off x="1995104" y="1701306"/>
            <a:ext cx="1991091" cy="1954210"/>
            <a:chOff x="-122" y="367"/>
            <a:chExt cx="1411" cy="1411"/>
          </a:xfrm>
          <a:gradFill>
            <a:gsLst>
              <a:gs pos="0">
                <a:srgbClr val="DDEBCF"/>
              </a:gs>
              <a:gs pos="50000">
                <a:srgbClr val="9CB86E"/>
              </a:gs>
              <a:gs pos="100000">
                <a:srgbClr val="156B13"/>
              </a:gs>
            </a:gsLst>
            <a:lin ang="0" scaled="0"/>
          </a:gradFill>
        </p:grpSpPr>
        <p:grpSp>
          <p:nvGrpSpPr>
            <p:cNvPr id="69" name="Group 44">
              <a:extLst>
                <a:ext uri="{FF2B5EF4-FFF2-40B4-BE49-F238E27FC236}">
                  <a16:creationId xmlns:a16="http://schemas.microsoft.com/office/drawing/2014/main" id="{628F2157-99F6-1568-CB22-0EDD58BE8973}"/>
                </a:ext>
              </a:extLst>
            </p:cNvPr>
            <p:cNvGrpSpPr>
              <a:grpSpLocks/>
            </p:cNvGrpSpPr>
            <p:nvPr/>
          </p:nvGrpSpPr>
          <p:grpSpPr bwMode="auto">
            <a:xfrm>
              <a:off x="677" y="367"/>
              <a:ext cx="612" cy="1411"/>
              <a:chOff x="633" y="778"/>
              <a:chExt cx="612" cy="1411"/>
            </a:xfrm>
            <a:grpFill/>
          </p:grpSpPr>
          <p:sp>
            <p:nvSpPr>
              <p:cNvPr id="71" name="AutoShape 45">
                <a:extLst>
                  <a:ext uri="{FF2B5EF4-FFF2-40B4-BE49-F238E27FC236}">
                    <a16:creationId xmlns:a16="http://schemas.microsoft.com/office/drawing/2014/main" id="{3BB19854-7F17-29D9-7E70-6C71C8C07897}"/>
                  </a:ext>
                </a:extLst>
              </p:cNvPr>
              <p:cNvSpPr>
                <a:spLocks noChangeArrowheads="1"/>
              </p:cNvSpPr>
              <p:nvPr/>
            </p:nvSpPr>
            <p:spPr bwMode="auto">
              <a:xfrm>
                <a:off x="757" y="1078"/>
                <a:ext cx="211" cy="344"/>
              </a:xfrm>
              <a:custGeom>
                <a:avLst/>
                <a:gdLst>
                  <a:gd name="T0" fmla="*/ 1 w 21600"/>
                  <a:gd name="T1" fmla="*/ 5 h 21600"/>
                  <a:gd name="T2" fmla="*/ 2 w 21600"/>
                  <a:gd name="T3" fmla="*/ 2 h 21600"/>
                  <a:gd name="T4" fmla="*/ 1 w 21600"/>
                  <a:gd name="T5" fmla="*/ 4 h 21600"/>
                  <a:gd name="T6" fmla="*/ 0 w 21600"/>
                  <a:gd name="T7" fmla="*/ 2 h 21600"/>
                  <a:gd name="T8" fmla="*/ 0 60000 65536"/>
                  <a:gd name="T9" fmla="*/ 0 60000 65536"/>
                  <a:gd name="T10" fmla="*/ 0 60000 65536"/>
                  <a:gd name="T11" fmla="*/ 0 60000 65536"/>
                  <a:gd name="T12" fmla="*/ 20781 w 21600"/>
                  <a:gd name="T13" fmla="*/ 0 h 21600"/>
                  <a:gd name="T14" fmla="*/ 819 w 21600"/>
                  <a:gd name="T15" fmla="*/ 8791 h 21600"/>
                </a:gdLst>
                <a:ahLst/>
                <a:cxnLst>
                  <a:cxn ang="T8">
                    <a:pos x="T0" y="T1"/>
                  </a:cxn>
                  <a:cxn ang="T9">
                    <a:pos x="T2" y="T3"/>
                  </a:cxn>
                  <a:cxn ang="T10">
                    <a:pos x="T4" y="T5"/>
                  </a:cxn>
                  <a:cxn ang="T11">
                    <a:pos x="T6" y="T7"/>
                  </a:cxn>
                </a:cxnLst>
                <a:rect l="T12" t="T13" r="T14" b="T15"/>
                <a:pathLst>
                  <a:path w="21600" h="21600">
                    <a:moveTo>
                      <a:pt x="15659" y="8964"/>
                    </a:moveTo>
                    <a:cubicBezTo>
                      <a:pt x="15881" y="9550"/>
                      <a:pt x="15995" y="10172"/>
                      <a:pt x="15995" y="10800"/>
                    </a:cubicBezTo>
                    <a:cubicBezTo>
                      <a:pt x="15995" y="13669"/>
                      <a:pt x="13669" y="15995"/>
                      <a:pt x="10800" y="15995"/>
                    </a:cubicBezTo>
                    <a:cubicBezTo>
                      <a:pt x="7930" y="15995"/>
                      <a:pt x="5605" y="13669"/>
                      <a:pt x="5605" y="10800"/>
                    </a:cubicBezTo>
                    <a:cubicBezTo>
                      <a:pt x="5604" y="10172"/>
                      <a:pt x="5718" y="9550"/>
                      <a:pt x="5940" y="8964"/>
                    </a:cubicBezTo>
                    <a:lnTo>
                      <a:pt x="696" y="6983"/>
                    </a:lnTo>
                    <a:cubicBezTo>
                      <a:pt x="236" y="8203"/>
                      <a:pt x="-1" y="9496"/>
                      <a:pt x="0" y="10800"/>
                    </a:cubicBezTo>
                    <a:cubicBezTo>
                      <a:pt x="0" y="16764"/>
                      <a:pt x="4835" y="21600"/>
                      <a:pt x="10800" y="21600"/>
                    </a:cubicBezTo>
                    <a:cubicBezTo>
                      <a:pt x="16764" y="21600"/>
                      <a:pt x="21600" y="16764"/>
                      <a:pt x="21600" y="10800"/>
                    </a:cubicBezTo>
                    <a:cubicBezTo>
                      <a:pt x="21600" y="9496"/>
                      <a:pt x="21363" y="8203"/>
                      <a:pt x="20903" y="6983"/>
                    </a:cubicBezTo>
                    <a:close/>
                  </a:path>
                </a:pathLst>
              </a:custGeom>
              <a:grpFill/>
              <a:ln w="9525">
                <a:solidFill>
                  <a:schemeClr val="tx1"/>
                </a:solidFill>
                <a:miter lim="800000"/>
                <a:headEnd/>
                <a:tailEnd/>
              </a:ln>
            </p:spPr>
            <p:txBody>
              <a:bodyPr wrap="none" anchor="ctr"/>
              <a:lstStyle/>
              <a:p>
                <a:pPr>
                  <a:defRPr/>
                </a:pPr>
                <a:endParaRPr lang="en-GB" sz="1600">
                  <a:latin typeface="Calibri" pitchFamily="34" charset="0"/>
                </a:endParaRPr>
              </a:p>
            </p:txBody>
          </p:sp>
          <p:grpSp>
            <p:nvGrpSpPr>
              <p:cNvPr id="72" name="Group 46">
                <a:extLst>
                  <a:ext uri="{FF2B5EF4-FFF2-40B4-BE49-F238E27FC236}">
                    <a16:creationId xmlns:a16="http://schemas.microsoft.com/office/drawing/2014/main" id="{468F9168-0E9B-F6FA-BDFE-AC7CF82635C8}"/>
                  </a:ext>
                </a:extLst>
              </p:cNvPr>
              <p:cNvGrpSpPr>
                <a:grpSpLocks/>
              </p:cNvGrpSpPr>
              <p:nvPr/>
            </p:nvGrpSpPr>
            <p:grpSpPr bwMode="auto">
              <a:xfrm>
                <a:off x="633" y="1244"/>
                <a:ext cx="612" cy="945"/>
                <a:chOff x="633" y="1244"/>
                <a:chExt cx="612" cy="945"/>
              </a:xfrm>
              <a:grpFill/>
            </p:grpSpPr>
            <p:sp>
              <p:nvSpPr>
                <p:cNvPr id="75" name="Freeform 47">
                  <a:extLst>
                    <a:ext uri="{FF2B5EF4-FFF2-40B4-BE49-F238E27FC236}">
                      <a16:creationId xmlns:a16="http://schemas.microsoft.com/office/drawing/2014/main" id="{FEE009D4-6545-7BC8-3FC0-40E69677B1C1}"/>
                    </a:ext>
                  </a:extLst>
                </p:cNvPr>
                <p:cNvSpPr>
                  <a:spLocks/>
                </p:cNvSpPr>
                <p:nvPr/>
              </p:nvSpPr>
              <p:spPr bwMode="auto">
                <a:xfrm>
                  <a:off x="633" y="1611"/>
                  <a:ext cx="612" cy="578"/>
                </a:xfrm>
                <a:custGeom>
                  <a:avLst/>
                  <a:gdLst/>
                  <a:ahLst/>
                  <a:cxnLst>
                    <a:cxn ang="0">
                      <a:pos x="0" y="33"/>
                    </a:cxn>
                    <a:cxn ang="0">
                      <a:pos x="100" y="533"/>
                    </a:cxn>
                    <a:cxn ang="0">
                      <a:pos x="323" y="578"/>
                    </a:cxn>
                    <a:cxn ang="0">
                      <a:pos x="556" y="544"/>
                    </a:cxn>
                    <a:cxn ang="0">
                      <a:pos x="612" y="0"/>
                    </a:cxn>
                    <a:cxn ang="0">
                      <a:pos x="0" y="33"/>
                    </a:cxn>
                  </a:cxnLst>
                  <a:rect l="0" t="0" r="r" b="b"/>
                  <a:pathLst>
                    <a:path w="612" h="578">
                      <a:moveTo>
                        <a:pt x="0" y="33"/>
                      </a:moveTo>
                      <a:lnTo>
                        <a:pt x="100" y="533"/>
                      </a:lnTo>
                      <a:lnTo>
                        <a:pt x="323" y="578"/>
                      </a:lnTo>
                      <a:lnTo>
                        <a:pt x="556" y="544"/>
                      </a:lnTo>
                      <a:lnTo>
                        <a:pt x="612" y="0"/>
                      </a:lnTo>
                      <a:lnTo>
                        <a:pt x="0" y="33"/>
                      </a:lnTo>
                      <a:close/>
                    </a:path>
                  </a:pathLst>
                </a:custGeom>
                <a:grpFill/>
                <a:ln w="9525">
                  <a:solidFill>
                    <a:schemeClr val="tx1"/>
                  </a:solidFill>
                  <a:round/>
                  <a:headEnd/>
                  <a:tailEnd/>
                </a:ln>
                <a:effectLst/>
              </p:spPr>
              <p:txBody>
                <a:bodyPr wrap="none" anchor="ctr"/>
                <a:lstStyle/>
                <a:p>
                  <a:pPr>
                    <a:defRPr/>
                  </a:pPr>
                  <a:endParaRPr lang="en-GB" sz="1600">
                    <a:latin typeface="Calibri" pitchFamily="34" charset="0"/>
                  </a:endParaRPr>
                </a:p>
              </p:txBody>
            </p:sp>
            <p:sp>
              <p:nvSpPr>
                <p:cNvPr id="76" name="Oval 48">
                  <a:extLst>
                    <a:ext uri="{FF2B5EF4-FFF2-40B4-BE49-F238E27FC236}">
                      <a16:creationId xmlns:a16="http://schemas.microsoft.com/office/drawing/2014/main" id="{DA17BAE3-1AE0-FA28-AD1F-ECE6EADC0BD9}"/>
                    </a:ext>
                  </a:extLst>
                </p:cNvPr>
                <p:cNvSpPr>
                  <a:spLocks noChangeArrowheads="1"/>
                </p:cNvSpPr>
                <p:nvPr/>
              </p:nvSpPr>
              <p:spPr bwMode="auto">
                <a:xfrm>
                  <a:off x="633" y="1567"/>
                  <a:ext cx="612" cy="144"/>
                </a:xfrm>
                <a:prstGeom prst="ellips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sp>
              <p:nvSpPr>
                <p:cNvPr id="77" name="Rectangle 49">
                  <a:extLst>
                    <a:ext uri="{FF2B5EF4-FFF2-40B4-BE49-F238E27FC236}">
                      <a16:creationId xmlns:a16="http://schemas.microsoft.com/office/drawing/2014/main" id="{FEAA6FDD-E89D-39CC-BEDF-58FA933CBF9F}"/>
                    </a:ext>
                  </a:extLst>
                </p:cNvPr>
                <p:cNvSpPr>
                  <a:spLocks noChangeArrowheads="1"/>
                </p:cNvSpPr>
                <p:nvPr/>
              </p:nvSpPr>
              <p:spPr bwMode="auto">
                <a:xfrm>
                  <a:off x="923" y="1311"/>
                  <a:ext cx="55" cy="411"/>
                </a:xfrm>
                <a:prstGeom prst="rect">
                  <a:avLst/>
                </a:prstGeom>
                <a:grpFill/>
                <a:ln w="9525">
                  <a:solidFill>
                    <a:schemeClr val="tx1"/>
                  </a:solidFill>
                  <a:miter lim="800000"/>
                  <a:headEnd/>
                  <a:tailEnd/>
                </a:ln>
              </p:spPr>
              <p:txBody>
                <a:bodyPr wrap="none" anchor="ctr"/>
                <a:lstStyle/>
                <a:p>
                  <a:pPr>
                    <a:defRPr/>
                  </a:pPr>
                  <a:endParaRPr lang="en-GB" sz="1600">
                    <a:latin typeface="Calibri" pitchFamily="34" charset="0"/>
                  </a:endParaRPr>
                </a:p>
              </p:txBody>
            </p:sp>
            <p:sp>
              <p:nvSpPr>
                <p:cNvPr id="78" name="Rectangle 50">
                  <a:extLst>
                    <a:ext uri="{FF2B5EF4-FFF2-40B4-BE49-F238E27FC236}">
                      <a16:creationId xmlns:a16="http://schemas.microsoft.com/office/drawing/2014/main" id="{604C24E6-A7C0-845F-D9AA-5FB9E026F4A0}"/>
                    </a:ext>
                  </a:extLst>
                </p:cNvPr>
                <p:cNvSpPr>
                  <a:spLocks noChangeArrowheads="1"/>
                </p:cNvSpPr>
                <p:nvPr/>
              </p:nvSpPr>
              <p:spPr bwMode="auto">
                <a:xfrm>
                  <a:off x="800" y="1245"/>
                  <a:ext cx="47" cy="333"/>
                </a:xfrm>
                <a:prstGeom prst="rect">
                  <a:avLst/>
                </a:prstGeom>
                <a:grpFill/>
                <a:ln w="9525">
                  <a:solidFill>
                    <a:schemeClr val="tx1"/>
                  </a:solidFill>
                  <a:miter lim="800000"/>
                  <a:headEnd/>
                  <a:tailEnd/>
                </a:ln>
              </p:spPr>
              <p:txBody>
                <a:bodyPr wrap="none" anchor="ctr"/>
                <a:lstStyle/>
                <a:p>
                  <a:pPr>
                    <a:defRPr/>
                  </a:pPr>
                  <a:endParaRPr lang="en-GB" sz="1600">
                    <a:latin typeface="Calibri" pitchFamily="34" charset="0"/>
                  </a:endParaRPr>
                </a:p>
              </p:txBody>
            </p:sp>
            <p:sp>
              <p:nvSpPr>
                <p:cNvPr id="79" name="Freeform 51">
                  <a:extLst>
                    <a:ext uri="{FF2B5EF4-FFF2-40B4-BE49-F238E27FC236}">
                      <a16:creationId xmlns:a16="http://schemas.microsoft.com/office/drawing/2014/main" id="{C9680F42-BA8F-95C0-8A3F-B11CFFE72569}"/>
                    </a:ext>
                  </a:extLst>
                </p:cNvPr>
                <p:cNvSpPr>
                  <a:spLocks/>
                </p:cNvSpPr>
                <p:nvPr/>
              </p:nvSpPr>
              <p:spPr bwMode="auto">
                <a:xfrm>
                  <a:off x="800" y="1244"/>
                  <a:ext cx="167" cy="100"/>
                </a:xfrm>
                <a:custGeom>
                  <a:avLst/>
                  <a:gdLst>
                    <a:gd name="T0" fmla="*/ 0 w 167"/>
                    <a:gd name="T1" fmla="*/ 64 h 211"/>
                    <a:gd name="T2" fmla="*/ 167 w 167"/>
                    <a:gd name="T3" fmla="*/ 100 h 211"/>
                    <a:gd name="T4" fmla="*/ 145 w 167"/>
                    <a:gd name="T5" fmla="*/ 32 h 211"/>
                    <a:gd name="T6" fmla="*/ 22 w 167"/>
                    <a:gd name="T7" fmla="*/ 0 h 211"/>
                    <a:gd name="T8" fmla="*/ 0 w 167"/>
                    <a:gd name="T9" fmla="*/ 64 h 211"/>
                    <a:gd name="T10" fmla="*/ 0 60000 65536"/>
                    <a:gd name="T11" fmla="*/ 0 60000 65536"/>
                    <a:gd name="T12" fmla="*/ 0 60000 65536"/>
                    <a:gd name="T13" fmla="*/ 0 60000 65536"/>
                    <a:gd name="T14" fmla="*/ 0 60000 65536"/>
                    <a:gd name="T15" fmla="*/ 0 w 167"/>
                    <a:gd name="T16" fmla="*/ 0 h 211"/>
                    <a:gd name="T17" fmla="*/ 167 w 167"/>
                    <a:gd name="T18" fmla="*/ 211 h 211"/>
                  </a:gdLst>
                  <a:ahLst/>
                  <a:cxnLst>
                    <a:cxn ang="T10">
                      <a:pos x="T0" y="T1"/>
                    </a:cxn>
                    <a:cxn ang="T11">
                      <a:pos x="T2" y="T3"/>
                    </a:cxn>
                    <a:cxn ang="T12">
                      <a:pos x="T4" y="T5"/>
                    </a:cxn>
                    <a:cxn ang="T13">
                      <a:pos x="T6" y="T7"/>
                    </a:cxn>
                    <a:cxn ang="T14">
                      <a:pos x="T8" y="T9"/>
                    </a:cxn>
                  </a:cxnLst>
                  <a:rect l="T15" t="T16" r="T17" b="T18"/>
                  <a:pathLst>
                    <a:path w="167" h="211">
                      <a:moveTo>
                        <a:pt x="0" y="134"/>
                      </a:moveTo>
                      <a:lnTo>
                        <a:pt x="167" y="211"/>
                      </a:lnTo>
                      <a:lnTo>
                        <a:pt x="145" y="67"/>
                      </a:lnTo>
                      <a:lnTo>
                        <a:pt x="22" y="0"/>
                      </a:lnTo>
                      <a:lnTo>
                        <a:pt x="0" y="134"/>
                      </a:lnTo>
                      <a:close/>
                    </a:path>
                  </a:pathLst>
                </a:custGeom>
                <a:grpFill/>
                <a:ln w="9525">
                  <a:solidFill>
                    <a:schemeClr val="tx1"/>
                  </a:solidFill>
                  <a:round/>
                  <a:headEnd/>
                  <a:tailEnd/>
                </a:ln>
              </p:spPr>
              <p:txBody>
                <a:bodyPr wrap="none" anchor="ctr"/>
                <a:lstStyle/>
                <a:p>
                  <a:pPr>
                    <a:defRPr/>
                  </a:pPr>
                  <a:endParaRPr lang="en-GB" sz="1600">
                    <a:latin typeface="Calibri" pitchFamily="34" charset="0"/>
                  </a:endParaRPr>
                </a:p>
              </p:txBody>
            </p:sp>
          </p:grpSp>
          <p:sp>
            <p:nvSpPr>
              <p:cNvPr id="73" name="Rectangle 52">
                <a:extLst>
                  <a:ext uri="{FF2B5EF4-FFF2-40B4-BE49-F238E27FC236}">
                    <a16:creationId xmlns:a16="http://schemas.microsoft.com/office/drawing/2014/main" id="{FF4E4C01-E545-4B21-F961-313C03C0D7AD}"/>
                  </a:ext>
                </a:extLst>
              </p:cNvPr>
              <p:cNvSpPr>
                <a:spLocks noChangeArrowheads="1"/>
              </p:cNvSpPr>
              <p:nvPr/>
            </p:nvSpPr>
            <p:spPr bwMode="auto">
              <a:xfrm>
                <a:off x="722" y="1011"/>
                <a:ext cx="100" cy="200"/>
              </a:xfrm>
              <a:prstGeom prst="rect">
                <a:avLst/>
              </a:prstGeom>
              <a:grpFill/>
              <a:ln w="9525">
                <a:solidFill>
                  <a:schemeClr val="tx1"/>
                </a:solidFill>
                <a:miter lim="800000"/>
                <a:headEnd/>
                <a:tailEnd/>
              </a:ln>
            </p:spPr>
            <p:txBody>
              <a:bodyPr wrap="none" anchor="ctr"/>
              <a:lstStyle/>
              <a:p>
                <a:pPr>
                  <a:defRPr/>
                </a:pPr>
                <a:endParaRPr lang="en-GB" sz="1600">
                  <a:latin typeface="Calibri" pitchFamily="34" charset="0"/>
                </a:endParaRPr>
              </a:p>
            </p:txBody>
          </p:sp>
          <p:sp>
            <p:nvSpPr>
              <p:cNvPr id="74" name="Line 53">
                <a:extLst>
                  <a:ext uri="{FF2B5EF4-FFF2-40B4-BE49-F238E27FC236}">
                    <a16:creationId xmlns:a16="http://schemas.microsoft.com/office/drawing/2014/main" id="{BC002FB9-49AA-6EE3-DCB9-8EB4BE0915B4}"/>
                  </a:ext>
                </a:extLst>
              </p:cNvPr>
              <p:cNvSpPr>
                <a:spLocks noChangeShapeType="1"/>
              </p:cNvSpPr>
              <p:nvPr/>
            </p:nvSpPr>
            <p:spPr bwMode="auto">
              <a:xfrm>
                <a:off x="800" y="778"/>
                <a:ext cx="0" cy="244"/>
              </a:xfrm>
              <a:prstGeom prst="line">
                <a:avLst/>
              </a:prstGeom>
              <a:grpFill/>
              <a:ln w="9525">
                <a:solidFill>
                  <a:schemeClr val="tx1"/>
                </a:solidFill>
                <a:round/>
                <a:headEnd/>
                <a:tailEnd/>
              </a:ln>
            </p:spPr>
            <p:txBody>
              <a:bodyPr wrap="none" anchor="ctr"/>
              <a:lstStyle/>
              <a:p>
                <a:pPr>
                  <a:defRPr/>
                </a:pPr>
                <a:endParaRPr lang="en-GB" sz="1600">
                  <a:latin typeface="Calibri" pitchFamily="34" charset="0"/>
                </a:endParaRPr>
              </a:p>
            </p:txBody>
          </p:sp>
        </p:grpSp>
        <p:sp>
          <p:nvSpPr>
            <p:cNvPr id="70" name="Text Box 54">
              <a:extLst>
                <a:ext uri="{FF2B5EF4-FFF2-40B4-BE49-F238E27FC236}">
                  <a16:creationId xmlns:a16="http://schemas.microsoft.com/office/drawing/2014/main" id="{FF4B8E32-0736-7091-4F72-1CF754B570F5}"/>
                </a:ext>
              </a:extLst>
            </p:cNvPr>
            <p:cNvSpPr txBox="1">
              <a:spLocks noChangeArrowheads="1"/>
            </p:cNvSpPr>
            <p:nvPr/>
          </p:nvSpPr>
          <p:spPr bwMode="auto">
            <a:xfrm>
              <a:off x="-122" y="522"/>
              <a:ext cx="753" cy="422"/>
            </a:xfrm>
            <a:prstGeom prst="rect">
              <a:avLst/>
            </a:prstGeom>
            <a:noFill/>
            <a:ln w="38100">
              <a:solidFill>
                <a:schemeClr val="folHlink"/>
              </a:solidFill>
              <a:miter lim="800000"/>
              <a:headEnd/>
              <a:tailEnd/>
            </a:ln>
          </p:spPr>
          <p:txBody>
            <a:bodyPr wrap="square">
              <a:spAutoFit/>
            </a:bodyPr>
            <a:lstStyle/>
            <a:p>
              <a:pPr eaLnBrk="0" hangingPunct="0">
                <a:spcBef>
                  <a:spcPct val="50000"/>
                </a:spcBef>
                <a:defRPr/>
              </a:pPr>
              <a:r>
                <a:rPr lang="en-AU" sz="1600" dirty="0">
                  <a:latin typeface="Montserrat" pitchFamily="2" charset="77"/>
                </a:rPr>
                <a:t>Blister Copper</a:t>
              </a:r>
            </a:p>
          </p:txBody>
        </p:sp>
      </p:grpSp>
    </p:spTree>
    <p:extLst>
      <p:ext uri="{BB962C8B-B14F-4D97-AF65-F5344CB8AC3E}">
        <p14:creationId xmlns:p14="http://schemas.microsoft.com/office/powerpoint/2010/main" val="55837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out)">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2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27"/>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1000"/>
                                  </p:stCondLst>
                                  <p:childTnLst>
                                    <p:set>
                                      <p:cBhvr>
                                        <p:cTn id="24" dur="1" fill="hold">
                                          <p:stCondLst>
                                            <p:cond delay="499"/>
                                          </p:stCondLst>
                                        </p:cTn>
                                        <p:tgtEl>
                                          <p:spTgt spid="34"/>
                                        </p:tgtEl>
                                        <p:attrNameLst>
                                          <p:attrName>style.visibility</p:attrName>
                                        </p:attrNameLst>
                                      </p:cBhvr>
                                      <p:to>
                                        <p:strVal val="visible"/>
                                      </p:to>
                                    </p:set>
                                  </p:childTnLst>
                                </p:cTn>
                              </p:par>
                            </p:childTnLst>
                          </p:cTn>
                        </p:par>
                        <p:par>
                          <p:cTn id="25" fill="hold">
                            <p:stCondLst>
                              <p:cond delay="2000"/>
                            </p:stCondLst>
                            <p:childTnLst>
                              <p:par>
                                <p:cTn id="26" presetID="1" presetClass="entr" presetSubtype="0" fill="hold" nodeType="afterEffect">
                                  <p:stCondLst>
                                    <p:cond delay="1000"/>
                                  </p:stCondLst>
                                  <p:childTnLst>
                                    <p:set>
                                      <p:cBhvr>
                                        <p:cTn id="27" dur="1" fill="hold">
                                          <p:stCondLst>
                                            <p:cond delay="499"/>
                                          </p:stCondLst>
                                        </p:cTn>
                                        <p:tgtEl>
                                          <p:spTgt spid="38"/>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1000"/>
                                  </p:stCondLst>
                                  <p:childTnLst>
                                    <p:set>
                                      <p:cBhvr>
                                        <p:cTn id="30" dur="1" fill="hold">
                                          <p:stCondLst>
                                            <p:cond delay="499"/>
                                          </p:stCondLst>
                                        </p:cTn>
                                        <p:tgtEl>
                                          <p:spTgt spid="42"/>
                                        </p:tgtEl>
                                        <p:attrNameLst>
                                          <p:attrName>style.visibility</p:attrName>
                                        </p:attrNameLst>
                                      </p:cBhvr>
                                      <p:to>
                                        <p:strVal val="visible"/>
                                      </p:to>
                                    </p:set>
                                  </p:childTnLst>
                                </p:cTn>
                              </p:par>
                            </p:childTnLst>
                          </p:cTn>
                        </p:par>
                        <p:par>
                          <p:cTn id="31" fill="hold">
                            <p:stCondLst>
                              <p:cond delay="5000"/>
                            </p:stCondLst>
                            <p:childTnLst>
                              <p:par>
                                <p:cTn id="32" presetID="1" presetClass="entr" presetSubtype="0" fill="hold" nodeType="afterEffect">
                                  <p:stCondLst>
                                    <p:cond delay="1000"/>
                                  </p:stCondLst>
                                  <p:childTnLst>
                                    <p:set>
                                      <p:cBhvr>
                                        <p:cTn id="33" dur="1" fill="hold">
                                          <p:stCondLst>
                                            <p:cond delay="499"/>
                                          </p:stCondLst>
                                        </p:cTn>
                                        <p:tgtEl>
                                          <p:spTgt spid="46"/>
                                        </p:tgtEl>
                                        <p:attrNameLst>
                                          <p:attrName>style.visibility</p:attrName>
                                        </p:attrNameLst>
                                      </p:cBhvr>
                                      <p:to>
                                        <p:strVal val="visible"/>
                                      </p:to>
                                    </p:set>
                                  </p:childTnLst>
                                </p:cTn>
                              </p:par>
                            </p:childTnLst>
                          </p:cTn>
                        </p:par>
                        <p:par>
                          <p:cTn id="34" fill="hold">
                            <p:stCondLst>
                              <p:cond delay="6500"/>
                            </p:stCondLst>
                            <p:childTnLst>
                              <p:par>
                                <p:cTn id="35" presetID="1" presetClass="entr" presetSubtype="0" fill="hold" nodeType="afterEffect">
                                  <p:stCondLst>
                                    <p:cond delay="1000"/>
                                  </p:stCondLst>
                                  <p:childTnLst>
                                    <p:set>
                                      <p:cBhvr>
                                        <p:cTn id="36" dur="1" fill="hold">
                                          <p:stCondLst>
                                            <p:cond delay="499"/>
                                          </p:stCondLst>
                                        </p:cTn>
                                        <p:tgtEl>
                                          <p:spTgt spid="50"/>
                                        </p:tgtEl>
                                        <p:attrNameLst>
                                          <p:attrName>style.visibility</p:attrName>
                                        </p:attrNameLst>
                                      </p:cBhvr>
                                      <p:to>
                                        <p:strVal val="visible"/>
                                      </p:to>
                                    </p:set>
                                  </p:childTnLst>
                                </p:cTn>
                              </p:par>
                            </p:childTnLst>
                          </p:cTn>
                        </p:par>
                        <p:par>
                          <p:cTn id="37" fill="hold">
                            <p:stCondLst>
                              <p:cond delay="8000"/>
                            </p:stCondLst>
                            <p:childTnLst>
                              <p:par>
                                <p:cTn id="38" presetID="1" presetClass="entr" presetSubtype="0" fill="hold" nodeType="afterEffect">
                                  <p:stCondLst>
                                    <p:cond delay="1000"/>
                                  </p:stCondLst>
                                  <p:childTnLst>
                                    <p:set>
                                      <p:cBhvr>
                                        <p:cTn id="39" dur="1" fill="hold">
                                          <p:stCondLst>
                                            <p:cond delay="499"/>
                                          </p:stCondLst>
                                        </p:cTn>
                                        <p:tgtEl>
                                          <p:spTgt spid="5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box(out)">
                                      <p:cBhvr>
                                        <p:cTn id="44" dur="500"/>
                                        <p:tgtEl>
                                          <p:spTgt spid="58"/>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499"/>
                                          </p:stCondLst>
                                        </p:cTn>
                                        <p:tgtEl>
                                          <p:spTgt spid="5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499"/>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lectric arc steel furnace">
            <a:extLst>
              <a:ext uri="{FF2B5EF4-FFF2-40B4-BE49-F238E27FC236}">
                <a16:creationId xmlns:a16="http://schemas.microsoft.com/office/drawing/2014/main" id="{0F0EAE53-5043-00F5-4A28-69F4049FB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822091"/>
            <a:ext cx="6875690" cy="447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Slag Pouring</a:t>
            </a:r>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414929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page 18 top.jpg">
            <a:extLst>
              <a:ext uri="{FF2B5EF4-FFF2-40B4-BE49-F238E27FC236}">
                <a16:creationId xmlns:a16="http://schemas.microsoft.com/office/drawing/2014/main" id="{5700AFFC-A8AD-3320-509B-C227905D51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821631"/>
            <a:ext cx="6875691" cy="447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Anode Casting</a:t>
            </a:r>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2133793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ge 19.jpg">
            <a:extLst>
              <a:ext uri="{FF2B5EF4-FFF2-40B4-BE49-F238E27FC236}">
                <a16:creationId xmlns:a16="http://schemas.microsoft.com/office/drawing/2014/main" id="{B383253E-68EE-3278-D08D-09739932D7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821631"/>
            <a:ext cx="6875691" cy="445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Anodes prior to quenching</a:t>
            </a:r>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2311419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20.jpg">
            <a:extLst>
              <a:ext uri="{FF2B5EF4-FFF2-40B4-BE49-F238E27FC236}">
                <a16:creationId xmlns:a16="http://schemas.microsoft.com/office/drawing/2014/main" id="{7D86A227-9C95-86B7-2B4F-2431A6F8E8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8153" y="1821631"/>
            <a:ext cx="6875691" cy="448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Anode Transport</a:t>
            </a:r>
          </a:p>
        </p:txBody>
      </p:sp>
      <p:sp>
        <p:nvSpPr>
          <p:cNvPr id="4" name="TextBox 3">
            <a:extLst>
              <a:ext uri="{FF2B5EF4-FFF2-40B4-BE49-F238E27FC236}">
                <a16:creationId xmlns:a16="http://schemas.microsoft.com/office/drawing/2014/main" id="{C49AEF46-6FCA-375D-83C5-0EBE13A71436}"/>
              </a:ext>
            </a:extLst>
          </p:cNvPr>
          <p:cNvSpPr txBox="1">
            <a:spLocks noChangeArrowheads="1"/>
          </p:cNvSpPr>
          <p:nvPr/>
        </p:nvSpPr>
        <p:spPr bwMode="auto">
          <a:xfrm>
            <a:off x="4813424" y="6311402"/>
            <a:ext cx="256514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US" sz="1100" dirty="0">
                <a:solidFill>
                  <a:srgbClr val="F39071"/>
                </a:solidFill>
                <a:latin typeface="Montserrat" pitchFamily="2" charset="77"/>
              </a:rPr>
              <a:t>Image courtesy of Xstrata Copper</a:t>
            </a:r>
            <a:endParaRPr lang="en-GB" altLang="en-US" sz="1100" dirty="0">
              <a:solidFill>
                <a:srgbClr val="F39071"/>
              </a:solidFill>
              <a:latin typeface="Montserrat" pitchFamily="2" charset="77"/>
            </a:endParaRPr>
          </a:p>
        </p:txBody>
      </p:sp>
    </p:spTree>
    <p:extLst>
      <p:ext uri="{BB962C8B-B14F-4D97-AF65-F5344CB8AC3E}">
        <p14:creationId xmlns:p14="http://schemas.microsoft.com/office/powerpoint/2010/main" val="2095718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lectrolysis shed">
            <a:extLst>
              <a:ext uri="{FF2B5EF4-FFF2-40B4-BE49-F238E27FC236}">
                <a16:creationId xmlns:a16="http://schemas.microsoft.com/office/drawing/2014/main" id="{1ED024C8-34FB-F6BF-BAE8-F7B34B09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95" t="14404" r="2295"/>
          <a:stretch>
            <a:fillRect/>
          </a:stretch>
        </p:blipFill>
        <p:spPr bwMode="auto">
          <a:xfrm>
            <a:off x="2658154" y="1795153"/>
            <a:ext cx="6875689"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Copper Refining</a:t>
            </a:r>
          </a:p>
        </p:txBody>
      </p:sp>
    </p:spTree>
    <p:extLst>
      <p:ext uri="{BB962C8B-B14F-4D97-AF65-F5344CB8AC3E}">
        <p14:creationId xmlns:p14="http://schemas.microsoft.com/office/powerpoint/2010/main" val="62858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thodes removal">
            <a:extLst>
              <a:ext uri="{FF2B5EF4-FFF2-40B4-BE49-F238E27FC236}">
                <a16:creationId xmlns:a16="http://schemas.microsoft.com/office/drawing/2014/main" id="{060E1C95-4217-CC0F-CF0D-DB3E7DE22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9" t="3860" r="1749" b="3860"/>
          <a:stretch>
            <a:fillRect/>
          </a:stretch>
        </p:blipFill>
        <p:spPr bwMode="auto">
          <a:xfrm>
            <a:off x="2658153" y="1795153"/>
            <a:ext cx="6875690" cy="45005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Copper Refining</a:t>
            </a:r>
          </a:p>
        </p:txBody>
      </p:sp>
    </p:spTree>
    <p:extLst>
      <p:ext uri="{BB962C8B-B14F-4D97-AF65-F5344CB8AC3E}">
        <p14:creationId xmlns:p14="http://schemas.microsoft.com/office/powerpoint/2010/main" val="14819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pper anode refinery">
            <a:extLst>
              <a:ext uri="{FF2B5EF4-FFF2-40B4-BE49-F238E27FC236}">
                <a16:creationId xmlns:a16="http://schemas.microsoft.com/office/drawing/2014/main" id="{6BA6751D-4C92-0727-1EC0-F3196CE7F6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9" t="14729" b="2989"/>
          <a:stretch/>
        </p:blipFill>
        <p:spPr bwMode="auto">
          <a:xfrm>
            <a:off x="2658153" y="1795153"/>
            <a:ext cx="6875690"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BA455872-411B-44AD-36D0-5EE0A455035F}"/>
              </a:ext>
            </a:extLst>
          </p:cNvPr>
          <p:cNvSpPr>
            <a:spLocks noGrp="1"/>
          </p:cNvSpPr>
          <p:nvPr>
            <p:ph type="body" sz="quarter" idx="10"/>
          </p:nvPr>
        </p:nvSpPr>
        <p:spPr>
          <a:xfrm>
            <a:off x="223838" y="562284"/>
            <a:ext cx="9224963" cy="496971"/>
          </a:xfrm>
        </p:spPr>
        <p:txBody>
          <a:bodyPr/>
          <a:lstStyle/>
          <a:p>
            <a:r>
              <a:rPr lang="en-AU" dirty="0"/>
              <a:t>Copper Refining</a:t>
            </a:r>
          </a:p>
        </p:txBody>
      </p:sp>
    </p:spTree>
    <p:extLst>
      <p:ext uri="{BB962C8B-B14F-4D97-AF65-F5344CB8AC3E}">
        <p14:creationId xmlns:p14="http://schemas.microsoft.com/office/powerpoint/2010/main" val="359996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7AD0E1-23F8-7042-BB66-BDB466288849}"/>
              </a:ext>
            </a:extLst>
          </p:cNvPr>
          <p:cNvSpPr>
            <a:spLocks noGrp="1"/>
          </p:cNvSpPr>
          <p:nvPr>
            <p:ph type="body" sz="quarter" idx="11"/>
          </p:nvPr>
        </p:nvSpPr>
        <p:spPr/>
        <p:txBody>
          <a:bodyPr/>
          <a:lstStyle/>
          <a:p>
            <a:pPr marL="174625">
              <a:defRPr/>
            </a:pPr>
            <a:r>
              <a:rPr lang="en-US" sz="2400" b="0" dirty="0">
                <a:solidFill>
                  <a:schemeClr val="tx1">
                    <a:lumMod val="75000"/>
                    <a:lumOff val="25000"/>
                  </a:schemeClr>
                </a:solidFill>
                <a:latin typeface="Montserrat" pitchFamily="2" charset="77"/>
              </a:rPr>
              <a:t>Queensland Resources Council wishes to acknowledge Xstrata Copper for the provision of these images and teacher Alison Pound ,Wavell State High School for  her input into this presentation.</a:t>
            </a:r>
            <a:endParaRPr lang="en-GB" sz="2400" b="0" dirty="0">
              <a:solidFill>
                <a:schemeClr val="tx1">
                  <a:lumMod val="75000"/>
                  <a:lumOff val="25000"/>
                </a:schemeClr>
              </a:solidFill>
              <a:latin typeface="Montserrat" pitchFamily="2" charset="77"/>
              <a:cs typeface="Arial" charset="0"/>
            </a:endParaRPr>
          </a:p>
          <a:p>
            <a:endParaRPr lang="en-AU" sz="2200" b="0" dirty="0">
              <a:solidFill>
                <a:schemeClr val="tx1">
                  <a:lumMod val="75000"/>
                  <a:lumOff val="25000"/>
                </a:schemeClr>
              </a:solidFill>
              <a:latin typeface="Montserrat" pitchFamily="2" charset="77"/>
            </a:endParaRPr>
          </a:p>
        </p:txBody>
      </p:sp>
      <p:sp>
        <p:nvSpPr>
          <p:cNvPr id="5" name="Text Placeholder 1">
            <a:extLst>
              <a:ext uri="{FF2B5EF4-FFF2-40B4-BE49-F238E27FC236}">
                <a16:creationId xmlns:a16="http://schemas.microsoft.com/office/drawing/2014/main" id="{5EF4713C-407F-C6FD-AB0F-9FEBEA32266B}"/>
              </a:ext>
            </a:extLst>
          </p:cNvPr>
          <p:cNvSpPr txBox="1">
            <a:spLocks/>
          </p:cNvSpPr>
          <p:nvPr/>
        </p:nvSpPr>
        <p:spPr>
          <a:xfrm>
            <a:off x="223838" y="562284"/>
            <a:ext cx="9224963" cy="49697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Credits</a:t>
            </a:r>
          </a:p>
        </p:txBody>
      </p:sp>
    </p:spTree>
    <p:extLst>
      <p:ext uri="{BB962C8B-B14F-4D97-AF65-F5344CB8AC3E}">
        <p14:creationId xmlns:p14="http://schemas.microsoft.com/office/powerpoint/2010/main" val="2997308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2318</Words>
  <Application>Microsoft Office PowerPoint</Application>
  <PresentationFormat>Widescreen</PresentationFormat>
  <Paragraphs>219</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Frankish</dc:creator>
  <cp:lastModifiedBy>Sara Hensley</cp:lastModifiedBy>
  <cp:revision>11</cp:revision>
  <dcterms:created xsi:type="dcterms:W3CDTF">2023-07-14T03:05:52Z</dcterms:created>
  <dcterms:modified xsi:type="dcterms:W3CDTF">2024-04-27T05:50:02Z</dcterms:modified>
</cp:coreProperties>
</file>