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8" r:id="rId3"/>
    <p:sldId id="262" r:id="rId4"/>
    <p:sldId id="261"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90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140" autoAdjust="0"/>
    <p:restoredTop sz="79421"/>
  </p:normalViewPr>
  <p:slideViewPr>
    <p:cSldViewPr snapToGrid="0">
      <p:cViewPr varScale="1">
        <p:scale>
          <a:sx n="47" d="100"/>
          <a:sy n="47" d="100"/>
        </p:scale>
        <p:origin x="920" y="32"/>
      </p:cViewPr>
      <p:guideLst/>
    </p:cSldViewPr>
  </p:slideViewPr>
  <p:notesTextViewPr>
    <p:cViewPr>
      <p:scale>
        <a:sx n="1" d="1"/>
        <a:sy n="1" d="1"/>
      </p:scale>
      <p:origin x="0" y="-644"/>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59A384-FC9F-433D-B7AE-F5F1B5005FE5}" type="datetimeFigureOut">
              <a:rPr lang="en-AU" smtClean="0"/>
              <a:t>27/04/2024</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849CE0-5A96-4C86-8B9D-98783726038C}" type="slidenum">
              <a:rPr lang="en-AU" smtClean="0"/>
              <a:t>‹#›</a:t>
            </a:fld>
            <a:endParaRPr lang="en-AU"/>
          </a:p>
        </p:txBody>
      </p:sp>
    </p:spTree>
    <p:extLst>
      <p:ext uri="{BB962C8B-B14F-4D97-AF65-F5344CB8AC3E}">
        <p14:creationId xmlns:p14="http://schemas.microsoft.com/office/powerpoint/2010/main" val="3064741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en.wikipedia.org/wiki/United_States_Department_of_Energy"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en.wikipedia.org/wiki/public_domain"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defRPr/>
            </a:pPr>
            <a:r>
              <a:rPr lang="en-US" b="1" dirty="0"/>
              <a:t>Image Description:</a:t>
            </a:r>
          </a:p>
          <a:p>
            <a:pPr marL="228600" indent="-228600" eaLnBrk="1" hangingPunct="1">
              <a:defRPr/>
            </a:pPr>
            <a:r>
              <a:rPr lang="en-US" dirty="0" err="1"/>
              <a:t>Powerpoint</a:t>
            </a:r>
            <a:endParaRPr lang="en-US" dirty="0"/>
          </a:p>
          <a:p>
            <a:pPr marL="228600" indent="-228600" eaLnBrk="1" hangingPunct="1">
              <a:defRPr/>
            </a:pPr>
            <a:r>
              <a:rPr lang="en-US" b="1" dirty="0"/>
              <a:t>Teaching Tips:</a:t>
            </a:r>
          </a:p>
          <a:p>
            <a:pPr marL="228600" indent="-228600" eaLnBrk="1" hangingPunct="1">
              <a:defRPr/>
            </a:pPr>
            <a:r>
              <a:rPr lang="en-US" dirty="0"/>
              <a:t> Ask students :How have you used energy this morning? Walking, running, playing, turning on the light, turning on the toaster…</a:t>
            </a:r>
          </a:p>
          <a:p>
            <a:pPr marL="228600" indent="-228600" eaLnBrk="1" hangingPunct="1">
              <a:defRPr/>
            </a:pPr>
            <a:r>
              <a:rPr lang="en-US" dirty="0"/>
              <a:t>Discuss the fact there are many forms of energy, but this is a focus on electrical energy and the provision of power.</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2</a:t>
            </a:fld>
            <a:endParaRPr lang="en-AU"/>
          </a:p>
        </p:txBody>
      </p:sp>
    </p:spTree>
    <p:extLst>
      <p:ext uri="{BB962C8B-B14F-4D97-AF65-F5344CB8AC3E}">
        <p14:creationId xmlns:p14="http://schemas.microsoft.com/office/powerpoint/2010/main" val="543661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lnSpc>
                <a:spcPct val="90000"/>
              </a:lnSpc>
              <a:defRPr/>
            </a:pPr>
            <a:r>
              <a:rPr lang="en-US" b="1" dirty="0"/>
              <a:t>Image Description:</a:t>
            </a:r>
          </a:p>
          <a:p>
            <a:pPr marL="228600" indent="-228600" eaLnBrk="1" hangingPunct="1">
              <a:lnSpc>
                <a:spcPct val="90000"/>
              </a:lnSpc>
              <a:defRPr/>
            </a:pPr>
            <a:r>
              <a:rPr lang="en-US" dirty="0"/>
              <a:t>Solar panels</a:t>
            </a:r>
          </a:p>
          <a:p>
            <a:pPr marL="228600" indent="-228600" eaLnBrk="1" hangingPunct="1">
              <a:lnSpc>
                <a:spcPct val="90000"/>
              </a:lnSpc>
              <a:defRPr/>
            </a:pPr>
            <a:r>
              <a:rPr lang="en-US" b="1" dirty="0"/>
              <a:t>Teacher Tips: </a:t>
            </a:r>
            <a:r>
              <a:rPr lang="en-US" dirty="0"/>
              <a:t>Ask ‘What is renewable energy?’ ‘What are some examples?’</a:t>
            </a:r>
          </a:p>
          <a:p>
            <a:pPr marL="228600" indent="-228600" eaLnBrk="1" hangingPunct="1">
              <a:lnSpc>
                <a:spcPct val="90000"/>
              </a:lnSpc>
              <a:defRPr/>
            </a:pPr>
            <a:r>
              <a:rPr lang="en-US" dirty="0"/>
              <a:t>Background notes: </a:t>
            </a:r>
          </a:p>
          <a:p>
            <a:pPr marL="228600" indent="-228600" eaLnBrk="1" hangingPunct="1">
              <a:lnSpc>
                <a:spcPct val="90000"/>
              </a:lnSpc>
              <a:defRPr/>
            </a:pPr>
            <a:r>
              <a:rPr lang="en-US" dirty="0"/>
              <a:t>Renewable energy refers to:</a:t>
            </a:r>
          </a:p>
          <a:p>
            <a:pPr marL="228600" indent="-228600" eaLnBrk="1" hangingPunct="1">
              <a:lnSpc>
                <a:spcPct val="90000"/>
              </a:lnSpc>
              <a:buFontTx/>
              <a:buChar char="•"/>
              <a:defRPr/>
            </a:pPr>
            <a:r>
              <a:rPr lang="en-US" dirty="0"/>
              <a:t>Sources of energy that are </a:t>
            </a:r>
            <a:r>
              <a:rPr lang="en-US" dirty="0" err="1"/>
              <a:t>continu</a:t>
            </a:r>
            <a:r>
              <a:rPr lang="en-AU" dirty="0"/>
              <a:t>ally being renewed</a:t>
            </a:r>
          </a:p>
          <a:p>
            <a:pPr marL="228600" indent="-228600" eaLnBrk="1" hangingPunct="1">
              <a:lnSpc>
                <a:spcPct val="90000"/>
              </a:lnSpc>
              <a:buFontTx/>
              <a:buChar char="•"/>
              <a:defRPr/>
            </a:pPr>
            <a:r>
              <a:rPr lang="en-AU" dirty="0"/>
              <a:t>Energy that is unlikely to run out. </a:t>
            </a:r>
          </a:p>
          <a:p>
            <a:pPr marL="228600" indent="-228600" eaLnBrk="1" hangingPunct="1">
              <a:lnSpc>
                <a:spcPct val="90000"/>
              </a:lnSpc>
              <a:buFontTx/>
              <a:buChar char="•"/>
              <a:defRPr/>
            </a:pPr>
            <a:r>
              <a:rPr lang="en-AU"/>
              <a:t>Energy types that include solar energy, hydropower, wind, waves and tides.</a:t>
            </a:r>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3</a:t>
            </a:fld>
            <a:endParaRPr lang="en-AU"/>
          </a:p>
        </p:txBody>
      </p:sp>
    </p:spTree>
    <p:extLst>
      <p:ext uri="{BB962C8B-B14F-4D97-AF65-F5344CB8AC3E}">
        <p14:creationId xmlns:p14="http://schemas.microsoft.com/office/powerpoint/2010/main" val="2249505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lnSpc>
                <a:spcPct val="90000"/>
              </a:lnSpc>
              <a:defRPr/>
            </a:pPr>
            <a:r>
              <a:rPr lang="en-US" b="1" dirty="0"/>
              <a:t>Image Description:</a:t>
            </a:r>
          </a:p>
          <a:p>
            <a:pPr marL="228600" indent="-228600" eaLnBrk="1" hangingPunct="1">
              <a:lnSpc>
                <a:spcPct val="90000"/>
              </a:lnSpc>
              <a:defRPr/>
            </a:pPr>
            <a:r>
              <a:rPr lang="en-US" dirty="0"/>
              <a:t>Solar panels</a:t>
            </a:r>
          </a:p>
          <a:p>
            <a:pPr marL="228600" indent="-228600" eaLnBrk="1" hangingPunct="1">
              <a:lnSpc>
                <a:spcPct val="90000"/>
              </a:lnSpc>
              <a:defRPr/>
            </a:pPr>
            <a:r>
              <a:rPr lang="en-US" b="1" dirty="0"/>
              <a:t>Teacher Tips: </a:t>
            </a:r>
            <a:r>
              <a:rPr lang="en-US" dirty="0"/>
              <a:t>Ask ‘What is renewable energy?’ ‘What are some examples?’</a:t>
            </a:r>
          </a:p>
          <a:p>
            <a:pPr marL="228600" indent="-228600" eaLnBrk="1" hangingPunct="1">
              <a:lnSpc>
                <a:spcPct val="90000"/>
              </a:lnSpc>
              <a:defRPr/>
            </a:pPr>
            <a:r>
              <a:rPr lang="en-US" dirty="0"/>
              <a:t>Background notes: </a:t>
            </a:r>
          </a:p>
          <a:p>
            <a:pPr marL="228600" indent="-228600" eaLnBrk="1" hangingPunct="1">
              <a:lnSpc>
                <a:spcPct val="90000"/>
              </a:lnSpc>
              <a:defRPr/>
            </a:pPr>
            <a:r>
              <a:rPr lang="en-US" dirty="0"/>
              <a:t>Renewable energy refers to:</a:t>
            </a:r>
          </a:p>
          <a:p>
            <a:pPr marL="228600" indent="-228600" eaLnBrk="1" hangingPunct="1">
              <a:lnSpc>
                <a:spcPct val="90000"/>
              </a:lnSpc>
              <a:buFontTx/>
              <a:buChar char="•"/>
              <a:defRPr/>
            </a:pPr>
            <a:r>
              <a:rPr lang="en-US" dirty="0"/>
              <a:t>Sources of energy that are </a:t>
            </a:r>
            <a:r>
              <a:rPr lang="en-US" dirty="0" err="1"/>
              <a:t>continu</a:t>
            </a:r>
            <a:r>
              <a:rPr lang="en-AU" dirty="0"/>
              <a:t>ally being renewed</a:t>
            </a:r>
          </a:p>
          <a:p>
            <a:pPr marL="228600" indent="-228600" eaLnBrk="1" hangingPunct="1">
              <a:lnSpc>
                <a:spcPct val="90000"/>
              </a:lnSpc>
              <a:buFontTx/>
              <a:buChar char="•"/>
              <a:defRPr/>
            </a:pPr>
            <a:r>
              <a:rPr lang="en-AU" dirty="0"/>
              <a:t>Energy that is unlikely to run out. </a:t>
            </a:r>
          </a:p>
          <a:p>
            <a:pPr marL="228600" indent="-228600" eaLnBrk="1" hangingPunct="1">
              <a:lnSpc>
                <a:spcPct val="90000"/>
              </a:lnSpc>
              <a:buFontTx/>
              <a:buChar char="•"/>
              <a:defRPr/>
            </a:pPr>
            <a:r>
              <a:rPr lang="en-AU" dirty="0"/>
              <a:t>Energy types that include solar energy, hydropower, wind, waves and tides.</a:t>
            </a:r>
            <a:br>
              <a:rPr lang="en-AU" dirty="0"/>
            </a:br>
            <a:endParaRPr lang="en-US"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4</a:t>
            </a:fld>
            <a:endParaRPr lang="en-AU"/>
          </a:p>
        </p:txBody>
      </p:sp>
    </p:spTree>
    <p:extLst>
      <p:ext uri="{BB962C8B-B14F-4D97-AF65-F5344CB8AC3E}">
        <p14:creationId xmlns:p14="http://schemas.microsoft.com/office/powerpoint/2010/main" val="1624863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defRPr/>
            </a:pPr>
            <a:r>
              <a:rPr lang="en-US" b="1" dirty="0"/>
              <a:t>Image description: </a:t>
            </a:r>
          </a:p>
          <a:p>
            <a:pPr marL="228600" indent="-228600" eaLnBrk="1" hangingPunct="1">
              <a:defRPr/>
            </a:pPr>
            <a:r>
              <a:rPr lang="en-US" dirty="0"/>
              <a:t>Coal seam central Queensland</a:t>
            </a:r>
          </a:p>
          <a:p>
            <a:pPr marL="228600" indent="-228600" eaLnBrk="1" hangingPunct="1">
              <a:defRPr/>
            </a:pPr>
            <a:r>
              <a:rPr lang="en-US" b="1" dirty="0"/>
              <a:t>Teacher Tips: </a:t>
            </a:r>
            <a:r>
              <a:rPr lang="en-US" dirty="0"/>
              <a:t>Ask: What is non-renewable energy?</a:t>
            </a:r>
          </a:p>
          <a:p>
            <a:pPr marL="228600" indent="-228600" eaLnBrk="1" hangingPunct="1">
              <a:defRPr/>
            </a:pPr>
            <a:r>
              <a:rPr lang="en-US" dirty="0"/>
              <a:t>Background notes: </a:t>
            </a:r>
          </a:p>
          <a:p>
            <a:pPr marL="228600" indent="-228600" eaLnBrk="1" hangingPunct="1">
              <a:defRPr/>
            </a:pPr>
            <a:r>
              <a:rPr lang="en-US" dirty="0"/>
              <a:t>A non-renewable resource is:</a:t>
            </a:r>
          </a:p>
          <a:p>
            <a:pPr marL="228600" indent="-228600" eaLnBrk="1" hangingPunct="1">
              <a:buFontTx/>
              <a:buChar char="•"/>
              <a:defRPr/>
            </a:pPr>
            <a:r>
              <a:rPr lang="en-US" dirty="0"/>
              <a:t>A natural resource, such as coal, natural gas and crude oil</a:t>
            </a:r>
          </a:p>
          <a:p>
            <a:pPr marL="228600" indent="-228600" eaLnBrk="1" hangingPunct="1">
              <a:buFontTx/>
              <a:buChar char="•"/>
              <a:defRPr/>
            </a:pPr>
            <a:r>
              <a:rPr lang="en-US" dirty="0"/>
              <a:t>A resource which takes thousands or millions of years to form naturally and cannot be replaced once it has been used </a:t>
            </a:r>
          </a:p>
          <a:p>
            <a:pPr marL="228600" indent="-228600" eaLnBrk="1" hangingPunct="1">
              <a:buFontTx/>
              <a:buChar char="•"/>
              <a:defRPr/>
            </a:pPr>
            <a:r>
              <a:rPr lang="en-US" dirty="0"/>
              <a:t>A resource which has high carbon content because it was formed from the buried remains of plants and animals that lived millions of years ago. The fuels, once combusted then release this carbon back into the atmosphere as carbon dioxide.</a:t>
            </a:r>
            <a:endParaRPr lang="en-US" b="1" dirty="0"/>
          </a:p>
          <a:p>
            <a:pPr marL="228600" indent="-228600" eaLnBrk="1" hangingPunct="1">
              <a:defRPr/>
            </a:pPr>
            <a:endParaRPr lang="en-US"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5</a:t>
            </a:fld>
            <a:endParaRPr lang="en-AU"/>
          </a:p>
        </p:txBody>
      </p:sp>
    </p:spTree>
    <p:extLst>
      <p:ext uri="{BB962C8B-B14F-4D97-AF65-F5344CB8AC3E}">
        <p14:creationId xmlns:p14="http://schemas.microsoft.com/office/powerpoint/2010/main" val="837018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defRPr/>
            </a:pPr>
            <a:r>
              <a:rPr lang="en-US" b="1" dirty="0"/>
              <a:t>Image Description: </a:t>
            </a:r>
            <a:r>
              <a:rPr lang="en-US" dirty="0"/>
              <a:t>Dragline operator central Queensland coal mine</a:t>
            </a:r>
          </a:p>
          <a:p>
            <a:pPr marL="228600" indent="-228600" eaLnBrk="1" hangingPunct="1">
              <a:defRPr/>
            </a:pPr>
            <a:r>
              <a:rPr lang="en-US" b="1" dirty="0"/>
              <a:t>Teacher Tip: </a:t>
            </a:r>
            <a:r>
              <a:rPr lang="en-US" dirty="0"/>
              <a:t>Brain storm other economic advantages of coal</a:t>
            </a:r>
          </a:p>
          <a:p>
            <a:pPr eaLnBrk="1" hangingPunct="1">
              <a:buFontTx/>
              <a:buChar char="•"/>
              <a:defRPr/>
            </a:pPr>
            <a:r>
              <a:rPr lang="en-US" dirty="0">
                <a:latin typeface="Arial" charset="0"/>
              </a:rPr>
              <a:t>Value in income from exports</a:t>
            </a:r>
            <a:endParaRPr lang="en-AU" dirty="0">
              <a:latin typeface="Arial" charset="0"/>
            </a:endParaRPr>
          </a:p>
          <a:p>
            <a:pPr eaLnBrk="1" hangingPunct="1">
              <a:buFontTx/>
              <a:buChar char="•"/>
              <a:defRPr/>
            </a:pPr>
            <a:r>
              <a:rPr lang="en-AU" dirty="0">
                <a:latin typeface="Arial" charset="0"/>
              </a:rPr>
              <a:t>direct and indirect employment</a:t>
            </a:r>
          </a:p>
          <a:p>
            <a:pPr eaLnBrk="1" hangingPunct="1">
              <a:buFontTx/>
              <a:buChar char="•"/>
              <a:defRPr/>
            </a:pPr>
            <a:r>
              <a:rPr lang="en-AU" dirty="0">
                <a:latin typeface="Arial" charset="0"/>
              </a:rPr>
              <a:t>royalties to government used in essential services including schools, hospitals, roads and police</a:t>
            </a:r>
          </a:p>
          <a:p>
            <a:pPr eaLnBrk="1" hangingPunct="1">
              <a:buFontTx/>
              <a:buChar char="•"/>
              <a:defRPr/>
            </a:pPr>
            <a:r>
              <a:rPr lang="en-US" dirty="0">
                <a:latin typeface="Arial" charset="0"/>
              </a:rPr>
              <a:t> source of cheap , reliable, electricity</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6</a:t>
            </a:fld>
            <a:endParaRPr lang="en-AU"/>
          </a:p>
        </p:txBody>
      </p:sp>
    </p:spTree>
    <p:extLst>
      <p:ext uri="{BB962C8B-B14F-4D97-AF65-F5344CB8AC3E}">
        <p14:creationId xmlns:p14="http://schemas.microsoft.com/office/powerpoint/2010/main" val="364002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b="1" dirty="0"/>
              <a:t>Teacher Tip: </a:t>
            </a:r>
            <a:r>
              <a:rPr lang="en-US" altLang="en-US" dirty="0"/>
              <a:t>Brain storm what the disadvantages of coal could be</a:t>
            </a:r>
            <a:endParaRPr lang="en-US" altLang="en-US" b="1"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7</a:t>
            </a:fld>
            <a:endParaRPr lang="en-AU"/>
          </a:p>
        </p:txBody>
      </p:sp>
    </p:spTree>
    <p:extLst>
      <p:ext uri="{BB962C8B-B14F-4D97-AF65-F5344CB8AC3E}">
        <p14:creationId xmlns:p14="http://schemas.microsoft.com/office/powerpoint/2010/main" val="383554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AU" b="1" dirty="0"/>
              <a:t>Teaching Tip: </a:t>
            </a:r>
            <a:r>
              <a:rPr lang="en-AU" dirty="0"/>
              <a:t>Background Notes: </a:t>
            </a:r>
          </a:p>
          <a:p>
            <a:pPr>
              <a:buFont typeface="Arial" pitchFamily="34" charset="0"/>
              <a:buChar char="•"/>
              <a:defRPr/>
            </a:pPr>
            <a:r>
              <a:rPr lang="en-AU" dirty="0"/>
              <a:t>Easily combustible, and produces high energy upon combustion helping in the generation of electricity and various other forms of energy</a:t>
            </a:r>
          </a:p>
          <a:p>
            <a:pPr>
              <a:buFont typeface="Arial" pitchFamily="34" charset="0"/>
              <a:buChar char="•"/>
              <a:defRPr/>
            </a:pPr>
            <a:r>
              <a:rPr lang="en-AU" dirty="0"/>
              <a:t>Widely and easily distributed all over the world through rail and sea tankers </a:t>
            </a:r>
          </a:p>
          <a:p>
            <a:pPr>
              <a:buFont typeface="Arial" pitchFamily="34" charset="0"/>
              <a:buChar char="•"/>
              <a:defRPr/>
            </a:pPr>
            <a:r>
              <a:rPr lang="en-AU" dirty="0"/>
              <a:t>Comparatively inexpensive due to large reserves and easy accessibility </a:t>
            </a:r>
          </a:p>
          <a:p>
            <a:pPr>
              <a:buFont typeface="Arial" pitchFamily="34" charset="0"/>
              <a:buChar char="•"/>
              <a:defRPr/>
            </a:pPr>
            <a:r>
              <a:rPr lang="en-AU" dirty="0"/>
              <a:t>Reasonable availability ; although becoming more difficult to find</a:t>
            </a:r>
          </a:p>
          <a:p>
            <a:pPr>
              <a:buFont typeface="Arial" pitchFamily="34" charset="0"/>
              <a:buChar char="•"/>
              <a:defRPr/>
            </a:pPr>
            <a:r>
              <a:rPr lang="en-AU" dirty="0"/>
              <a:t>Large amounts of electricity can be generated in one place using oil</a:t>
            </a:r>
          </a:p>
          <a:p>
            <a:pPr>
              <a:buFont typeface="Arial" pitchFamily="34" charset="0"/>
              <a:buChar char="•"/>
              <a:defRPr/>
            </a:pPr>
            <a:r>
              <a:rPr lang="en-AU" dirty="0"/>
              <a:t>Oil-fired power stations are very efficient</a:t>
            </a:r>
          </a:p>
          <a:p>
            <a:pPr>
              <a:buFont typeface="Arial" pitchFamily="34" charset="0"/>
              <a:buChar char="•"/>
              <a:defRPr/>
            </a:pPr>
            <a:r>
              <a:rPr lang="en-AU" dirty="0"/>
              <a:t>An oil-fuelled power station can be built almost anywhere, so long as you can get large quantities of fuel to it. </a:t>
            </a:r>
            <a:br>
              <a:rPr lang="en-AU" dirty="0"/>
            </a:br>
            <a:r>
              <a:rPr lang="en-AU" dirty="0"/>
              <a:t>Source: http://</a:t>
            </a:r>
            <a:r>
              <a:rPr lang="en-AU" dirty="0" err="1"/>
              <a:t>wiki.answers.com</a:t>
            </a:r>
            <a:r>
              <a:rPr lang="en-AU" dirty="0"/>
              <a:t>/Q/What_are_the_advantages_and_disadvantages_of_oil_as_an_energy_source </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8</a:t>
            </a:fld>
            <a:endParaRPr lang="en-AU"/>
          </a:p>
        </p:txBody>
      </p:sp>
    </p:spTree>
    <p:extLst>
      <p:ext uri="{BB962C8B-B14F-4D97-AF65-F5344CB8AC3E}">
        <p14:creationId xmlns:p14="http://schemas.microsoft.com/office/powerpoint/2010/main" val="3554201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ltLang="en-US" b="1" dirty="0"/>
              <a:t>Teaching Tip</a:t>
            </a:r>
            <a:r>
              <a:rPr lang="en-AU" altLang="en-US" dirty="0"/>
              <a:t>: Background Notes:</a:t>
            </a:r>
          </a:p>
          <a:p>
            <a:pPr>
              <a:buFontTx/>
              <a:buChar char="•"/>
            </a:pPr>
            <a:r>
              <a:rPr lang="en-AU" altLang="en-US" dirty="0"/>
              <a:t>It is non-renewable and fast depleting</a:t>
            </a:r>
          </a:p>
          <a:p>
            <a:pPr>
              <a:buFontTx/>
              <a:buChar char="•"/>
            </a:pPr>
            <a:r>
              <a:rPr lang="en-AU" altLang="en-US" dirty="0"/>
              <a:t>Burning it releases carbon dioxide, a greenhouse gas, that had been stored in the earth for millions of years  </a:t>
            </a:r>
          </a:p>
          <a:p>
            <a:pPr>
              <a:buFontTx/>
              <a:buChar char="•"/>
            </a:pPr>
            <a:r>
              <a:rPr lang="en-AU" altLang="en-US" dirty="0"/>
              <a:t>Mining oil can impact on the environment; sea and land </a:t>
            </a:r>
          </a:p>
          <a:p>
            <a:pPr>
              <a:buFontTx/>
              <a:buChar char="•"/>
            </a:pPr>
            <a:r>
              <a:rPr lang="en-AU" altLang="en-US" dirty="0"/>
              <a:t>Oil spills can occur from oil rigs and tankers </a:t>
            </a:r>
          </a:p>
          <a:p>
            <a:pPr>
              <a:buFontTx/>
              <a:buChar char="•"/>
            </a:pPr>
            <a:r>
              <a:rPr lang="en-AU" altLang="en-US" dirty="0"/>
              <a:t>The cost of oil is driven by supply and demand. </a:t>
            </a:r>
            <a:endParaRPr lang="en-GB" altLang="en-US"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9</a:t>
            </a:fld>
            <a:endParaRPr lang="en-AU"/>
          </a:p>
        </p:txBody>
      </p:sp>
    </p:spTree>
    <p:extLst>
      <p:ext uri="{BB962C8B-B14F-4D97-AF65-F5344CB8AC3E}">
        <p14:creationId xmlns:p14="http://schemas.microsoft.com/office/powerpoint/2010/main" val="433460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b="1" dirty="0"/>
              <a:t>Image Description: </a:t>
            </a:r>
            <a:r>
              <a:rPr lang="en-GB" altLang="en-US" dirty="0"/>
              <a:t>Gas burner</a:t>
            </a:r>
          </a:p>
          <a:p>
            <a:r>
              <a:rPr lang="en-GB" altLang="en-US" b="1" dirty="0"/>
              <a:t>Teaching Tip: </a:t>
            </a:r>
            <a:r>
              <a:rPr lang="en-GB" altLang="en-US" dirty="0"/>
              <a:t>Background notes:</a:t>
            </a:r>
          </a:p>
          <a:p>
            <a:r>
              <a:rPr lang="en-GB" altLang="en-US" dirty="0"/>
              <a:t>Natural gas plays a major role in the Australian and global energy market. It is a non-renewable energy resource as its supplies are limited and cannot be replaced easily in the foreseeable future. It has been estimated by the Commonwealth Scientific and Industrial Research Organisation (CSIRO) that there is around one hundred years of natural gas reserves in Australia.</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10</a:t>
            </a:fld>
            <a:endParaRPr lang="en-AU"/>
          </a:p>
        </p:txBody>
      </p:sp>
    </p:spTree>
    <p:extLst>
      <p:ext uri="{BB962C8B-B14F-4D97-AF65-F5344CB8AC3E}">
        <p14:creationId xmlns:p14="http://schemas.microsoft.com/office/powerpoint/2010/main" val="1886559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ltLang="en-US" b="1" dirty="0"/>
              <a:t>Teaching Tip</a:t>
            </a:r>
            <a:r>
              <a:rPr lang="en-AU" altLang="en-US" dirty="0"/>
              <a:t>: Background Notes:</a:t>
            </a:r>
          </a:p>
          <a:p>
            <a:r>
              <a:rPr lang="en-GB" altLang="en-US" dirty="0"/>
              <a:t>The burning of natural gas to generate electricity does release greenhouse gases. These are fewer greenhouse gas emissions than the burning of coal or diesel oil. Gas structures around the world contain widely varying proportions of carbon dioxide (CO2). It is estimated that the burning of natural gas emits around 30 to 50 per cent less carbon dioxide than coal and oil, as well as less sulphur dioxide. </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11</a:t>
            </a:fld>
            <a:endParaRPr lang="en-AU"/>
          </a:p>
        </p:txBody>
      </p:sp>
    </p:spTree>
    <p:extLst>
      <p:ext uri="{BB962C8B-B14F-4D97-AF65-F5344CB8AC3E}">
        <p14:creationId xmlns:p14="http://schemas.microsoft.com/office/powerpoint/2010/main" val="740044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lnSpc>
                <a:spcPct val="80000"/>
              </a:lnSpc>
              <a:defRPr/>
            </a:pPr>
            <a:r>
              <a:rPr lang="en-US" sz="800" b="1" dirty="0"/>
              <a:t>Image Description:</a:t>
            </a:r>
          </a:p>
          <a:p>
            <a:pPr>
              <a:defRPr/>
            </a:pPr>
            <a:r>
              <a:rPr lang="en-US" sz="800" b="1" dirty="0"/>
              <a:t>Teacher Tip: </a:t>
            </a:r>
            <a:r>
              <a:rPr lang="en-US" sz="800" dirty="0"/>
              <a:t>Background notes: </a:t>
            </a:r>
          </a:p>
          <a:p>
            <a:pPr>
              <a:defRPr/>
            </a:pPr>
            <a:r>
              <a:rPr lang="en-GB" b="1" dirty="0"/>
              <a:t>Solar Thermal </a:t>
            </a:r>
            <a:endParaRPr lang="en-GB" dirty="0"/>
          </a:p>
          <a:p>
            <a:pPr>
              <a:defRPr/>
            </a:pPr>
            <a:r>
              <a:rPr lang="en-GB" dirty="0"/>
              <a:t>The sun’s heat energy can be captured by a number of different collectors and turned into hot water. This type of power is called solar thermal.</a:t>
            </a:r>
          </a:p>
          <a:p>
            <a:pPr>
              <a:defRPr/>
            </a:pPr>
            <a:r>
              <a:rPr lang="en-GB" dirty="0"/>
              <a:t> </a:t>
            </a:r>
          </a:p>
          <a:p>
            <a:pPr>
              <a:defRPr/>
            </a:pPr>
            <a:r>
              <a:rPr lang="en-GB" b="1" dirty="0"/>
              <a:t>Flat plate collectors</a:t>
            </a:r>
            <a:r>
              <a:rPr lang="en-GB" dirty="0"/>
              <a:t> are the most common form of solar thermal power used for instance in home hot water systems. These flat plate collectors are like greenhouses that trap and use the sun’s heat to raise the temperature of water up to about 70 degrees Celsius.</a:t>
            </a:r>
          </a:p>
          <a:p>
            <a:pPr>
              <a:defRPr/>
            </a:pPr>
            <a:r>
              <a:rPr lang="en-GB" dirty="0"/>
              <a:t> </a:t>
            </a:r>
          </a:p>
          <a:p>
            <a:pPr>
              <a:defRPr/>
            </a:pPr>
            <a:r>
              <a:rPr lang="en-GB" dirty="0"/>
              <a:t>Because dark colours absorb more heat than light colours, the collector surfaces are usually painted black to absorb as much heat from the sun as possible. This helps water circulating through the panel to reach a higher temperature. Some collectors have a special surface, which reduces the amount of heat re-radiated from the collector. These produce even hotter water.</a:t>
            </a:r>
          </a:p>
          <a:p>
            <a:pPr>
              <a:defRPr/>
            </a:pPr>
            <a:r>
              <a:rPr lang="en-GB" dirty="0"/>
              <a:t> </a:t>
            </a:r>
          </a:p>
          <a:p>
            <a:pPr>
              <a:defRPr/>
            </a:pPr>
            <a:r>
              <a:rPr lang="en-GB" b="1" dirty="0"/>
              <a:t>Parabolic dishes</a:t>
            </a:r>
            <a:r>
              <a:rPr lang="en-GB" dirty="0"/>
              <a:t> are concave-­shaped discs, which remain con­stantly focused on the sun with the aid of sun-tracking devices. The curve of each dish concentrates the sun's rays to a small central point, thus reducing heat losses and enabling water (or other fluid) passing through that point to be heated to a high temperature. If the temperature is high enough this water can be turned into steam to drive turbines to make electricity.</a:t>
            </a:r>
          </a:p>
          <a:p>
            <a:pPr>
              <a:defRPr/>
            </a:pPr>
            <a:r>
              <a:rPr lang="en-GB" dirty="0"/>
              <a:t> </a:t>
            </a:r>
          </a:p>
          <a:p>
            <a:pPr>
              <a:defRPr/>
            </a:pPr>
            <a:r>
              <a:rPr lang="en-GB" b="1" dirty="0"/>
              <a:t>Photovoltaic Systems</a:t>
            </a:r>
            <a:br>
              <a:rPr lang="en-GB" b="1" dirty="0"/>
            </a:br>
            <a:r>
              <a:rPr lang="en-GB" dirty="0"/>
              <a:t>Photovoltaic is another form of solar energy.  A solar cell or photovoltaic (PV) cell is a ‘semiconductor’ device which is able to convert sunlight directly into electricity. The panels are made from special materials which produce a small electric current when exposed to light. </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12</a:t>
            </a:fld>
            <a:endParaRPr lang="en-AU"/>
          </a:p>
        </p:txBody>
      </p:sp>
    </p:spTree>
    <p:extLst>
      <p:ext uri="{BB962C8B-B14F-4D97-AF65-F5344CB8AC3E}">
        <p14:creationId xmlns:p14="http://schemas.microsoft.com/office/powerpoint/2010/main" val="34305247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b="1" dirty="0"/>
              <a:t>Image Description:</a:t>
            </a:r>
          </a:p>
          <a:p>
            <a:pPr eaLnBrk="1" hangingPunct="1"/>
            <a:r>
              <a:rPr lang="en-US" altLang="en-US" dirty="0"/>
              <a:t>Solar 2 project in USA. </a:t>
            </a:r>
            <a:r>
              <a:rPr lang="en-AU" altLang="en-US" dirty="0"/>
              <a:t>This image is a work of a </a:t>
            </a:r>
            <a:r>
              <a:rPr lang="en-AU" altLang="en-US" dirty="0">
                <a:hlinkClick r:id="rId3" tooltip="w:United_States_Department_of_Energy"/>
              </a:rPr>
              <a:t>United States Department of Energy</a:t>
            </a:r>
            <a:r>
              <a:rPr lang="en-AU" altLang="en-US" dirty="0"/>
              <a:t> in the </a:t>
            </a:r>
            <a:r>
              <a:rPr lang="en-AU" altLang="en-US" b="1" dirty="0">
                <a:hlinkClick r:id="rId4" tooltip="w:public_domain"/>
              </a:rPr>
              <a:t>public domain</a:t>
            </a:r>
            <a:r>
              <a:rPr lang="en-AU" altLang="en-US" dirty="0"/>
              <a:t> </a:t>
            </a:r>
            <a:r>
              <a:rPr lang="en-AU" altLang="en-US" dirty="0" err="1"/>
              <a:t>wikipedia</a:t>
            </a:r>
            <a:r>
              <a:rPr lang="en-AU" altLang="en-US" dirty="0"/>
              <a:t> site </a:t>
            </a:r>
            <a:r>
              <a:rPr lang="en-US" altLang="en-US" dirty="0"/>
              <a:t>http://</a:t>
            </a:r>
            <a:r>
              <a:rPr lang="en-US" altLang="en-US" dirty="0" err="1"/>
              <a:t>en.wikipedia.org</a:t>
            </a:r>
            <a:r>
              <a:rPr lang="en-US" altLang="en-US" dirty="0"/>
              <a:t>/wiki/</a:t>
            </a:r>
            <a:r>
              <a:rPr lang="en-US" altLang="en-US" dirty="0" err="1"/>
              <a:t>Image:Solar_two.jpg</a:t>
            </a:r>
            <a:endParaRPr lang="en-US" altLang="en-US" dirty="0"/>
          </a:p>
          <a:p>
            <a:pPr eaLnBrk="1" hangingPunct="1"/>
            <a:r>
              <a:rPr lang="en-US" altLang="en-US" b="1" dirty="0"/>
              <a:t>Teacher Tip: </a:t>
            </a:r>
            <a:r>
              <a:rPr lang="en-US" altLang="en-US" dirty="0"/>
              <a:t>Brainstorm the</a:t>
            </a:r>
            <a:r>
              <a:rPr lang="en-US" altLang="en-US" b="1" dirty="0"/>
              <a:t> </a:t>
            </a:r>
            <a:r>
              <a:rPr lang="en-US" altLang="en-US" dirty="0"/>
              <a:t>advantages of solar energy.</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13</a:t>
            </a:fld>
            <a:endParaRPr lang="en-AU"/>
          </a:p>
        </p:txBody>
      </p:sp>
    </p:spTree>
    <p:extLst>
      <p:ext uri="{BB962C8B-B14F-4D97-AF65-F5344CB8AC3E}">
        <p14:creationId xmlns:p14="http://schemas.microsoft.com/office/powerpoint/2010/main" val="38258836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14</a:t>
            </a:fld>
            <a:endParaRPr lang="en-AU"/>
          </a:p>
        </p:txBody>
      </p:sp>
    </p:spTree>
    <p:extLst>
      <p:ext uri="{BB962C8B-B14F-4D97-AF65-F5344CB8AC3E}">
        <p14:creationId xmlns:p14="http://schemas.microsoft.com/office/powerpoint/2010/main" val="233384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800" b="1" dirty="0"/>
              <a:t>Description of image: </a:t>
            </a:r>
            <a:r>
              <a:rPr lang="en-US" altLang="en-US" sz="800" dirty="0"/>
              <a:t>Tides</a:t>
            </a:r>
          </a:p>
          <a:p>
            <a:pPr eaLnBrk="1" hangingPunct="1"/>
            <a:r>
              <a:rPr lang="en-US" altLang="en-US" sz="800" b="1" dirty="0"/>
              <a:t>Teacher Tip: </a:t>
            </a:r>
            <a:r>
              <a:rPr lang="en-US" altLang="en-US" sz="800" dirty="0"/>
              <a:t>Teacher prompt discussion based on students’ knowledge. Use a local context if one available e.g. Brisbane bayside students may be familiar with King Island at Wellington Point where one can walk to and from at low tide, but not high tide. Prompt similar discussion, especially any observations that tidal range is greater in some places than others.</a:t>
            </a:r>
          </a:p>
          <a:p>
            <a:pPr eaLnBrk="1" hangingPunct="1"/>
            <a:r>
              <a:rPr lang="en-US" altLang="en-US" sz="800" b="1" dirty="0"/>
              <a:t>Teacher notes:</a:t>
            </a:r>
          </a:p>
          <a:p>
            <a:pPr eaLnBrk="1" hangingPunct="1"/>
            <a:r>
              <a:rPr lang="en-US" altLang="en-US" sz="800" dirty="0"/>
              <a:t>Tides are caused by the gravitational pull of the Moon, and to a lesser extent the Sun, on the oceans around the world. The difference between high tide and low tide can be many </a:t>
            </a:r>
            <a:r>
              <a:rPr lang="en-US" altLang="en-US" sz="800" dirty="0" err="1"/>
              <a:t>metres</a:t>
            </a:r>
            <a:r>
              <a:rPr lang="en-US" altLang="en-US" sz="800" dirty="0"/>
              <a:t>, and the energy of the tidal movement can be used to generate electricity.</a:t>
            </a:r>
          </a:p>
          <a:p>
            <a:pPr eaLnBrk="1" hangingPunct="1"/>
            <a:r>
              <a:rPr lang="en-US" altLang="en-US" sz="800" dirty="0"/>
              <a:t>The water can be funneled to cause faster movement through turbines, and therefore produce more electricity.</a:t>
            </a:r>
          </a:p>
          <a:p>
            <a:pPr eaLnBrk="1" hangingPunct="1"/>
            <a:endParaRPr lang="en-US" altLang="en-US" sz="800"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15</a:t>
            </a:fld>
            <a:endParaRPr lang="en-AU"/>
          </a:p>
        </p:txBody>
      </p:sp>
    </p:spTree>
    <p:extLst>
      <p:ext uri="{BB962C8B-B14F-4D97-AF65-F5344CB8AC3E}">
        <p14:creationId xmlns:p14="http://schemas.microsoft.com/office/powerpoint/2010/main" val="2798586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16</a:t>
            </a:fld>
            <a:endParaRPr lang="en-AU"/>
          </a:p>
        </p:txBody>
      </p:sp>
    </p:spTree>
    <p:extLst>
      <p:ext uri="{BB962C8B-B14F-4D97-AF65-F5344CB8AC3E}">
        <p14:creationId xmlns:p14="http://schemas.microsoft.com/office/powerpoint/2010/main" val="2112514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Teaching Tip</a:t>
            </a:r>
            <a:r>
              <a:rPr lang="en-US" altLang="en-US" dirty="0"/>
              <a:t>: Brainstorm advantages and disadvantages</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17</a:t>
            </a:fld>
            <a:endParaRPr lang="en-AU"/>
          </a:p>
        </p:txBody>
      </p:sp>
    </p:spTree>
    <p:extLst>
      <p:ext uri="{BB962C8B-B14F-4D97-AF65-F5344CB8AC3E}">
        <p14:creationId xmlns:p14="http://schemas.microsoft.com/office/powerpoint/2010/main" val="28766519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18</a:t>
            </a:fld>
            <a:endParaRPr lang="en-AU"/>
          </a:p>
        </p:txBody>
      </p:sp>
    </p:spTree>
    <p:extLst>
      <p:ext uri="{BB962C8B-B14F-4D97-AF65-F5344CB8AC3E}">
        <p14:creationId xmlns:p14="http://schemas.microsoft.com/office/powerpoint/2010/main" val="38459735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b="1" dirty="0"/>
              <a:t>Image Description: </a:t>
            </a:r>
            <a:r>
              <a:rPr lang="en-US" altLang="en-US" dirty="0"/>
              <a:t>Pipe at hydro electricity dam.</a:t>
            </a:r>
          </a:p>
          <a:p>
            <a:pPr eaLnBrk="1" hangingPunct="1"/>
            <a:r>
              <a:rPr lang="en-US" altLang="en-US" b="1" dirty="0"/>
              <a:t>Teaching Tip: </a:t>
            </a:r>
            <a:r>
              <a:rPr lang="en-US" altLang="en-US" dirty="0"/>
              <a:t>Brainstorm advantages and disadvantages of hydro electricity.</a:t>
            </a:r>
          </a:p>
          <a:p>
            <a:pPr eaLnBrk="1" hangingPunct="1"/>
            <a:r>
              <a:rPr lang="en-US" altLang="en-US" dirty="0"/>
              <a:t>Background notes: If a dam is built across the river, water can be allowed to flow in a controlled way through turbines that generate electricity.  Hydroelectric power schemes exist in many countries. They can be built in areas where there are fast-flowing rivers. These are often hilly or mountainous regions where rivers flow down steep slopes. On flatter land rivers flow more slowly, so large artificial dams are built to create reservoirs. The reservoir then provides a 'head' of water that can be directed through a turbine. </a:t>
            </a:r>
            <a:endParaRPr lang="en-GB" altLang="en-US"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19</a:t>
            </a:fld>
            <a:endParaRPr lang="en-AU"/>
          </a:p>
        </p:txBody>
      </p:sp>
    </p:spTree>
    <p:extLst>
      <p:ext uri="{BB962C8B-B14F-4D97-AF65-F5344CB8AC3E}">
        <p14:creationId xmlns:p14="http://schemas.microsoft.com/office/powerpoint/2010/main" val="2053402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b="1" dirty="0"/>
              <a:t>Teaching Tip</a:t>
            </a:r>
            <a:r>
              <a:rPr lang="en-US" altLang="en-US" dirty="0"/>
              <a:t>: Brainstorm advantages and disadvantages</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20</a:t>
            </a:fld>
            <a:endParaRPr lang="en-AU"/>
          </a:p>
        </p:txBody>
      </p:sp>
    </p:spTree>
    <p:extLst>
      <p:ext uri="{BB962C8B-B14F-4D97-AF65-F5344CB8AC3E}">
        <p14:creationId xmlns:p14="http://schemas.microsoft.com/office/powerpoint/2010/main" val="2721267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Teaching Tip: </a:t>
            </a:r>
            <a:r>
              <a:rPr lang="en-US" altLang="en-US" dirty="0"/>
              <a:t>Discuss</a:t>
            </a:r>
            <a:r>
              <a:rPr lang="en-US" altLang="en-US" b="1" dirty="0"/>
              <a:t> </a:t>
            </a:r>
            <a:r>
              <a:rPr lang="en-US" altLang="en-US" dirty="0"/>
              <a:t>Impact of Snowy Mountain Hydro Electric Scheme on irrigators and health of river.</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21</a:t>
            </a:fld>
            <a:endParaRPr lang="en-AU"/>
          </a:p>
        </p:txBody>
      </p:sp>
    </p:spTree>
    <p:extLst>
      <p:ext uri="{BB962C8B-B14F-4D97-AF65-F5344CB8AC3E}">
        <p14:creationId xmlns:p14="http://schemas.microsoft.com/office/powerpoint/2010/main" val="27311062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b="1" dirty="0"/>
              <a:t>Image Description: </a:t>
            </a:r>
            <a:r>
              <a:rPr lang="en-US" altLang="en-US" dirty="0"/>
              <a:t>Nuclear power plant</a:t>
            </a:r>
          </a:p>
          <a:p>
            <a:pPr eaLnBrk="1" hangingPunct="1"/>
            <a:r>
              <a:rPr lang="en-US" altLang="en-US" b="1" dirty="0"/>
              <a:t>Teaching Tip: </a:t>
            </a:r>
            <a:r>
              <a:rPr lang="en-US" altLang="en-US" dirty="0"/>
              <a:t>Background Teacher notes</a:t>
            </a:r>
            <a:r>
              <a:rPr lang="en-US" altLang="en-US" b="1" dirty="0"/>
              <a:t>:</a:t>
            </a:r>
            <a:endParaRPr lang="en-US" altLang="en-US" dirty="0"/>
          </a:p>
          <a:p>
            <a:pPr eaLnBrk="1" hangingPunct="1"/>
            <a:r>
              <a:rPr lang="en-US" altLang="en-US" sz="1300" dirty="0">
                <a:latin typeface="75 Helvetica Bold" charset="0"/>
              </a:rPr>
              <a:t>Splitting atoms to create energy</a:t>
            </a:r>
          </a:p>
          <a:p>
            <a:pPr eaLnBrk="1" hangingPunct="1"/>
            <a:r>
              <a:rPr lang="en-AU" altLang="en-US" dirty="0"/>
              <a:t>Nuclear power—derived primarily from the mineral uranium—currently produces 15 percent of the world's electricity, with 32 countries hosting approximately 435 nuclear power stations.</a:t>
            </a:r>
            <a:r>
              <a:rPr lang="en-US" altLang="en-US" dirty="0"/>
              <a:t>  http://</a:t>
            </a:r>
            <a:r>
              <a:rPr lang="en-US" altLang="en-US" dirty="0" err="1"/>
              <a:t>www.uic.com.au</a:t>
            </a:r>
            <a:r>
              <a:rPr lang="en-US" altLang="en-US" dirty="0"/>
              <a:t>/</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22</a:t>
            </a:fld>
            <a:endParaRPr lang="en-AU"/>
          </a:p>
        </p:txBody>
      </p:sp>
    </p:spTree>
    <p:extLst>
      <p:ext uri="{BB962C8B-B14F-4D97-AF65-F5344CB8AC3E}">
        <p14:creationId xmlns:p14="http://schemas.microsoft.com/office/powerpoint/2010/main" val="23042721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sz="1050" b="1" dirty="0"/>
              <a:t>Title:</a:t>
            </a:r>
          </a:p>
          <a:p>
            <a:pPr eaLnBrk="1" hangingPunct="1">
              <a:defRPr/>
            </a:pPr>
            <a:r>
              <a:rPr lang="en-US" sz="1050" dirty="0"/>
              <a:t>Nuclear </a:t>
            </a:r>
          </a:p>
          <a:p>
            <a:pPr eaLnBrk="1" hangingPunct="1">
              <a:defRPr/>
            </a:pPr>
            <a:r>
              <a:rPr lang="en-US" sz="1050" b="1" dirty="0"/>
              <a:t>Description of image:</a:t>
            </a:r>
          </a:p>
          <a:p>
            <a:pPr eaLnBrk="1" hangingPunct="1">
              <a:defRPr/>
            </a:pPr>
            <a:r>
              <a:rPr lang="en-US" sz="1050" dirty="0"/>
              <a:t>NPP-</a:t>
            </a:r>
            <a:r>
              <a:rPr lang="en-US" sz="1050" dirty="0" err="1"/>
              <a:t>Grohnde</a:t>
            </a:r>
            <a:r>
              <a:rPr lang="en-US" sz="1050" dirty="0"/>
              <a:t>, Germany</a:t>
            </a:r>
          </a:p>
          <a:p>
            <a:pPr eaLnBrk="1" hangingPunct="1">
              <a:defRPr/>
            </a:pPr>
            <a:r>
              <a:rPr lang="en-US" sz="1050" b="1" dirty="0"/>
              <a:t>Ask:</a:t>
            </a:r>
          </a:p>
          <a:p>
            <a:pPr eaLnBrk="1" hangingPunct="1">
              <a:defRPr/>
            </a:pPr>
            <a:r>
              <a:rPr lang="en-US" sz="1050" b="1" dirty="0"/>
              <a:t>Discuss:</a:t>
            </a:r>
          </a:p>
          <a:p>
            <a:pPr eaLnBrk="1" hangingPunct="1">
              <a:defRPr/>
            </a:pPr>
            <a:r>
              <a:rPr lang="en-US" sz="1050" b="1" dirty="0"/>
              <a:t>Teacher notes:</a:t>
            </a:r>
          </a:p>
          <a:p>
            <a:pPr eaLnBrk="1" hangingPunct="1">
              <a:defRPr/>
            </a:pPr>
            <a:r>
              <a:rPr lang="en-US" dirty="0">
                <a:latin typeface="75 Helvetica Bold" charset="0"/>
              </a:rPr>
              <a:t>17% of world energy from uranium</a:t>
            </a:r>
          </a:p>
          <a:p>
            <a:pPr eaLnBrk="1" hangingPunct="1">
              <a:defRPr/>
            </a:pPr>
            <a:r>
              <a:rPr lang="en-US" dirty="0">
                <a:latin typeface="75 Helvetica Bold" charset="0"/>
              </a:rPr>
              <a:t>437 nuclear power plants in operation world wide</a:t>
            </a:r>
          </a:p>
          <a:p>
            <a:pPr eaLnBrk="1" hangingPunct="1">
              <a:defRPr/>
            </a:pPr>
            <a:r>
              <a:rPr lang="en-US" dirty="0">
                <a:latin typeface="75 Helvetica Bold" charset="0"/>
              </a:rPr>
              <a:t>70% France’s energy nuclear</a:t>
            </a:r>
          </a:p>
          <a:p>
            <a:pPr eaLnBrk="1" hangingPunct="1">
              <a:defRPr/>
            </a:pPr>
            <a:r>
              <a:rPr lang="en-US" dirty="0">
                <a:latin typeface="75 Helvetica Bold" charset="0"/>
              </a:rPr>
              <a:t>Australia provides 30% world’s uranium</a:t>
            </a:r>
            <a:endParaRPr lang="en-US" sz="1050" b="1" dirty="0"/>
          </a:p>
          <a:p>
            <a:pPr eaLnBrk="1" hangingPunct="1">
              <a:defRPr/>
            </a:pPr>
            <a:r>
              <a:rPr lang="en-US" sz="1050" b="1" dirty="0"/>
              <a:t>For more information:</a:t>
            </a:r>
          </a:p>
          <a:p>
            <a:pPr eaLnBrk="1" hangingPunct="1">
              <a:defRPr/>
            </a:pPr>
            <a:r>
              <a:rPr lang="en-US" sz="1050" dirty="0"/>
              <a:t>http://</a:t>
            </a:r>
            <a:r>
              <a:rPr lang="en-US" sz="1050" dirty="0" err="1"/>
              <a:t>www.uic.com.au</a:t>
            </a:r>
            <a:r>
              <a:rPr lang="en-US" sz="1050" dirty="0"/>
              <a:t>/</a:t>
            </a:r>
          </a:p>
          <a:p>
            <a:pPr eaLnBrk="1" hangingPunct="1">
              <a:defRPr/>
            </a:pPr>
            <a:r>
              <a:rPr lang="en-US" sz="1050" b="1" dirty="0"/>
              <a:t>Activity:</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23</a:t>
            </a:fld>
            <a:endParaRPr lang="en-AU"/>
          </a:p>
        </p:txBody>
      </p:sp>
    </p:spTree>
    <p:extLst>
      <p:ext uri="{BB962C8B-B14F-4D97-AF65-F5344CB8AC3E}">
        <p14:creationId xmlns:p14="http://schemas.microsoft.com/office/powerpoint/2010/main" val="34855894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050" b="1" dirty="0"/>
              <a:t>Teaching Tip</a:t>
            </a:r>
            <a:r>
              <a:rPr lang="en-US" altLang="en-US" sz="1050" dirty="0"/>
              <a:t>: Brainstorm advantages and disadvantages</a:t>
            </a:r>
          </a:p>
          <a:p>
            <a:pPr eaLnBrk="1" hangingPunct="1"/>
            <a:r>
              <a:rPr lang="en-US" altLang="en-US" sz="1050" b="1" dirty="0"/>
              <a:t>Title:</a:t>
            </a:r>
          </a:p>
          <a:p>
            <a:pPr eaLnBrk="1" hangingPunct="1"/>
            <a:r>
              <a:rPr lang="en-US" altLang="en-US" sz="1050" dirty="0"/>
              <a:t>Positives</a:t>
            </a:r>
          </a:p>
          <a:p>
            <a:pPr eaLnBrk="1" hangingPunct="1"/>
            <a:r>
              <a:rPr lang="en-US" altLang="en-US" sz="1050" b="1" dirty="0"/>
              <a:t>Description of image:</a:t>
            </a:r>
          </a:p>
          <a:p>
            <a:pPr eaLnBrk="1" hangingPunct="1"/>
            <a:r>
              <a:rPr lang="en-US" altLang="en-US" sz="1050" dirty="0"/>
              <a:t>Picture showing yearly fuel of NPP.</a:t>
            </a:r>
          </a:p>
          <a:p>
            <a:pPr eaLnBrk="1" hangingPunct="1"/>
            <a:r>
              <a:rPr lang="en-US" altLang="en-US" sz="1050" b="1" dirty="0"/>
              <a:t>Ask:</a:t>
            </a:r>
          </a:p>
          <a:p>
            <a:pPr eaLnBrk="1" hangingPunct="1"/>
            <a:r>
              <a:rPr lang="en-US" altLang="en-US" sz="1050" b="1" dirty="0"/>
              <a:t>Discuss:</a:t>
            </a:r>
          </a:p>
          <a:p>
            <a:pPr eaLnBrk="1" hangingPunct="1"/>
            <a:r>
              <a:rPr lang="en-US" altLang="en-US" sz="1050" b="1" dirty="0"/>
              <a:t>Teacher notes:</a:t>
            </a:r>
          </a:p>
          <a:p>
            <a:pPr eaLnBrk="1" hangingPunct="1"/>
            <a:r>
              <a:rPr lang="en-US" altLang="en-US" sz="1050" dirty="0"/>
              <a:t>Nuclear power stations, unlike coal, do not produce </a:t>
            </a:r>
            <a:r>
              <a:rPr lang="en-US" altLang="en-US" sz="1050" dirty="0" err="1"/>
              <a:t>sulphur</a:t>
            </a:r>
            <a:r>
              <a:rPr lang="en-US" altLang="en-US" sz="1050" dirty="0"/>
              <a:t> dioxide and carbon dioxide. </a:t>
            </a:r>
            <a:endParaRPr lang="en-US" altLang="en-US" sz="1050" b="1" dirty="0"/>
          </a:p>
          <a:p>
            <a:pPr eaLnBrk="1" hangingPunct="1"/>
            <a:r>
              <a:rPr lang="en-US" altLang="en-US" sz="1050" b="1" dirty="0"/>
              <a:t>For more information:</a:t>
            </a:r>
          </a:p>
          <a:p>
            <a:pPr eaLnBrk="1" hangingPunct="1"/>
            <a:r>
              <a:rPr lang="en-US" altLang="en-US" sz="1050" dirty="0"/>
              <a:t>http://</a:t>
            </a:r>
            <a:r>
              <a:rPr lang="en-US" altLang="en-US" sz="1050" dirty="0" err="1"/>
              <a:t>www.uic.com.au</a:t>
            </a:r>
            <a:r>
              <a:rPr lang="en-US" altLang="en-US" sz="1050" b="1" dirty="0"/>
              <a:t>/</a:t>
            </a:r>
          </a:p>
          <a:p>
            <a:pPr eaLnBrk="1" hangingPunct="1"/>
            <a:r>
              <a:rPr lang="en-US" altLang="en-US" sz="1050" b="1" dirty="0"/>
              <a:t>Activity:</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24</a:t>
            </a:fld>
            <a:endParaRPr lang="en-AU"/>
          </a:p>
        </p:txBody>
      </p:sp>
    </p:spTree>
    <p:extLst>
      <p:ext uri="{BB962C8B-B14F-4D97-AF65-F5344CB8AC3E}">
        <p14:creationId xmlns:p14="http://schemas.microsoft.com/office/powerpoint/2010/main" val="13453413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b="1" dirty="0"/>
              <a:t>Title:</a:t>
            </a:r>
          </a:p>
          <a:p>
            <a:pPr eaLnBrk="1" hangingPunct="1"/>
            <a:r>
              <a:rPr lang="en-US" altLang="en-US" dirty="0"/>
              <a:t>Negatives </a:t>
            </a:r>
          </a:p>
          <a:p>
            <a:pPr eaLnBrk="1" hangingPunct="1"/>
            <a:r>
              <a:rPr lang="en-US" altLang="en-US" b="1" dirty="0"/>
              <a:t>Description of image:</a:t>
            </a:r>
          </a:p>
          <a:p>
            <a:pPr eaLnBrk="1" hangingPunct="1"/>
            <a:r>
              <a:rPr lang="en-US" altLang="en-US" b="1" dirty="0"/>
              <a:t>Ask:</a:t>
            </a:r>
          </a:p>
          <a:p>
            <a:pPr eaLnBrk="1" hangingPunct="1"/>
            <a:r>
              <a:rPr lang="en-US" altLang="en-US" b="1" dirty="0"/>
              <a:t>Discuss:</a:t>
            </a:r>
          </a:p>
          <a:p>
            <a:pPr eaLnBrk="1" hangingPunct="1"/>
            <a:r>
              <a:rPr lang="en-US" altLang="en-US" b="1" dirty="0"/>
              <a:t>Teacher notes:</a:t>
            </a:r>
          </a:p>
          <a:p>
            <a:pPr eaLnBrk="1" hangingPunct="1"/>
            <a:r>
              <a:rPr lang="en-US" altLang="en-US" dirty="0"/>
              <a:t>Many people are concerned about the safety of nuclear power and what can be done with toxic waste. </a:t>
            </a:r>
          </a:p>
          <a:p>
            <a:pPr eaLnBrk="1" hangingPunct="1"/>
            <a:r>
              <a:rPr lang="en-AU" altLang="en-US" dirty="0"/>
              <a:t>On 26 April 1986, at 1:23:44, reactor no. 4 of the Chernobyl nuclear power station exploded. One hundred times more radiation was released than by the atom bombs dropped over Hiroshima and Nagasaki. © Chernobyl </a:t>
            </a:r>
            <a:r>
              <a:rPr lang="en-AU" altLang="en-US" dirty="0" err="1"/>
              <a:t>Interinform</a:t>
            </a:r>
            <a:endParaRPr lang="en-US" altLang="en-US" b="1" dirty="0"/>
          </a:p>
          <a:p>
            <a:pPr eaLnBrk="1" hangingPunct="1"/>
            <a:r>
              <a:rPr lang="en-US" altLang="en-US" b="1" dirty="0"/>
              <a:t>For more information: </a:t>
            </a:r>
          </a:p>
          <a:p>
            <a:pPr eaLnBrk="1" hangingPunct="1"/>
            <a:r>
              <a:rPr lang="en-US" altLang="en-US" dirty="0"/>
              <a:t>Go to the Uranium Information site at http://</a:t>
            </a:r>
            <a:r>
              <a:rPr lang="en-US" altLang="en-US" dirty="0" err="1"/>
              <a:t>www.uic.com.au</a:t>
            </a:r>
            <a:r>
              <a:rPr lang="en-US" altLang="en-US" dirty="0"/>
              <a:t>/</a:t>
            </a:r>
          </a:p>
          <a:p>
            <a:pPr eaLnBrk="1" hangingPunct="1"/>
            <a:r>
              <a:rPr lang="en-US" altLang="en-US" b="1" dirty="0"/>
              <a:t>Activity:</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25</a:t>
            </a:fld>
            <a:endParaRPr lang="en-AU"/>
          </a:p>
        </p:txBody>
      </p:sp>
    </p:spTree>
    <p:extLst>
      <p:ext uri="{BB962C8B-B14F-4D97-AF65-F5344CB8AC3E}">
        <p14:creationId xmlns:p14="http://schemas.microsoft.com/office/powerpoint/2010/main" val="10145378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b="1" dirty="0"/>
              <a:t>Image Description:</a:t>
            </a:r>
          </a:p>
          <a:p>
            <a:pPr eaLnBrk="1" hangingPunct="1"/>
            <a:r>
              <a:rPr lang="en-US" altLang="en-US" dirty="0"/>
              <a:t>Cross section nuclear waste </a:t>
            </a:r>
            <a:r>
              <a:rPr lang="en-US" altLang="en-US" dirty="0" err="1"/>
              <a:t>storageYucca</a:t>
            </a:r>
            <a:r>
              <a:rPr lang="en-US" altLang="en-US" dirty="0"/>
              <a:t> Mountain</a:t>
            </a:r>
          </a:p>
          <a:p>
            <a:pPr eaLnBrk="1" hangingPunct="1"/>
            <a:r>
              <a:rPr lang="en-US" altLang="en-US" dirty="0"/>
              <a:t>http://</a:t>
            </a:r>
            <a:r>
              <a:rPr lang="en-US" altLang="en-US" dirty="0" err="1"/>
              <a:t>commons.wikimedia.org</a:t>
            </a:r>
            <a:r>
              <a:rPr lang="en-US" altLang="en-US" dirty="0"/>
              <a:t>/wiki/</a:t>
            </a:r>
            <a:r>
              <a:rPr lang="en-US" altLang="en-US" dirty="0" err="1"/>
              <a:t>Image:Yucca_Mountain_cross-section.jpg</a:t>
            </a:r>
            <a:endParaRPr lang="en-US" altLang="en-US" dirty="0"/>
          </a:p>
          <a:p>
            <a:pPr eaLnBrk="1" hangingPunct="1"/>
            <a:r>
              <a:rPr lang="en-US" altLang="en-US" b="1" dirty="0"/>
              <a:t>Teaching Tip: </a:t>
            </a:r>
            <a:r>
              <a:rPr lang="en-US" altLang="en-US" dirty="0"/>
              <a:t>Background Notes:</a:t>
            </a:r>
          </a:p>
          <a:p>
            <a:pPr eaLnBrk="1" hangingPunct="1"/>
            <a:r>
              <a:rPr lang="en-US" altLang="en-US" dirty="0"/>
              <a:t>Cross-section showing a proposed way in which natural and man-made barriers would keep nuclear waste stored at the Yucca Mountain nuclear waste depository from leaking into the environment. "Natural and engineered barriers would work together to protect the environment.“</a:t>
            </a:r>
          </a:p>
          <a:p>
            <a:pPr eaLnBrk="1" hangingPunct="1"/>
            <a:r>
              <a:rPr lang="en-US" altLang="en-US" b="1" dirty="0"/>
              <a:t>For more information:</a:t>
            </a:r>
          </a:p>
          <a:p>
            <a:pPr eaLnBrk="1" hangingPunct="1"/>
            <a:r>
              <a:rPr lang="en-US" altLang="en-US" dirty="0"/>
              <a:t>Uranium Information site at http://</a:t>
            </a:r>
            <a:r>
              <a:rPr lang="en-US" altLang="en-US" dirty="0" err="1"/>
              <a:t>www.uic.com.au</a:t>
            </a:r>
            <a:r>
              <a:rPr lang="en-US" altLang="en-US" dirty="0"/>
              <a:t>/</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26</a:t>
            </a:fld>
            <a:endParaRPr lang="en-AU"/>
          </a:p>
        </p:txBody>
      </p:sp>
    </p:spTree>
    <p:extLst>
      <p:ext uri="{BB962C8B-B14F-4D97-AF65-F5344CB8AC3E}">
        <p14:creationId xmlns:p14="http://schemas.microsoft.com/office/powerpoint/2010/main" val="23868439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r>
              <a:rPr lang="en-US" altLang="en-US" b="1" dirty="0"/>
              <a:t>Image Description:</a:t>
            </a:r>
          </a:p>
          <a:p>
            <a:pPr marL="228600" indent="-228600" eaLnBrk="1" hangingPunct="1"/>
            <a:r>
              <a:rPr lang="en-US" altLang="en-US" dirty="0"/>
              <a:t>Geo thermal plant in Iceland.</a:t>
            </a:r>
          </a:p>
          <a:p>
            <a:pPr marL="228600" indent="-228600" eaLnBrk="1" hangingPunct="1"/>
            <a:r>
              <a:rPr lang="en-US" altLang="en-US" b="1" dirty="0"/>
              <a:t>Teaching Tip: </a:t>
            </a:r>
            <a:r>
              <a:rPr lang="en-US" altLang="en-US" dirty="0"/>
              <a:t>Background notes:</a:t>
            </a:r>
          </a:p>
          <a:p>
            <a:pPr marL="228600" indent="-228600" eaLnBrk="1" hangingPunct="1"/>
            <a:r>
              <a:rPr lang="en-US" altLang="en-US" dirty="0"/>
              <a:t>Geothermal energy is heat energy that comes from the molten interior of the earth.</a:t>
            </a:r>
          </a:p>
          <a:p>
            <a:pPr marL="228600" indent="-228600" eaLnBrk="1" hangingPunct="1"/>
            <a:r>
              <a:rPr lang="en-US" altLang="en-US" dirty="0"/>
              <a:t>There are places where this molten material is close enough to the surface where it can</a:t>
            </a:r>
          </a:p>
          <a:p>
            <a:pPr marL="228600" indent="-228600" eaLnBrk="1" hangingPunct="1"/>
            <a:r>
              <a:rPr lang="en-US" altLang="en-US" dirty="0"/>
              <a:t> be harnessed. The heat energy is used to produce steam and as usual turns a turbine</a:t>
            </a:r>
          </a:p>
          <a:p>
            <a:pPr marL="228600" indent="-228600" eaLnBrk="1" hangingPunct="1"/>
            <a:r>
              <a:rPr lang="en-US" altLang="en-US" dirty="0"/>
              <a:t> to generate electricity.</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27</a:t>
            </a:fld>
            <a:endParaRPr lang="en-AU"/>
          </a:p>
        </p:txBody>
      </p:sp>
    </p:spTree>
    <p:extLst>
      <p:ext uri="{BB962C8B-B14F-4D97-AF65-F5344CB8AC3E}">
        <p14:creationId xmlns:p14="http://schemas.microsoft.com/office/powerpoint/2010/main" val="1548523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r>
              <a:rPr lang="en-US" altLang="en-US" sz="1050" b="1" dirty="0"/>
              <a:t>Image Description:</a:t>
            </a:r>
          </a:p>
          <a:p>
            <a:pPr marL="228600" indent="-228600" eaLnBrk="1" hangingPunct="1"/>
            <a:r>
              <a:rPr lang="en-US" altLang="en-US" sz="1050" dirty="0"/>
              <a:t>Geothermal power technologies </a:t>
            </a:r>
            <a:endParaRPr lang="en-US" altLang="en-US" sz="1050" b="1" dirty="0"/>
          </a:p>
          <a:p>
            <a:pPr marL="228600" indent="-228600" eaLnBrk="1" hangingPunct="1"/>
            <a:r>
              <a:rPr lang="en-US" altLang="en-US" sz="1050" dirty="0"/>
              <a:t>http://</a:t>
            </a:r>
            <a:r>
              <a:rPr lang="en-US" altLang="en-US" sz="1050" dirty="0" err="1"/>
              <a:t>commons.wikimedia.org</a:t>
            </a:r>
            <a:r>
              <a:rPr lang="en-US" altLang="en-US" sz="1050" dirty="0"/>
              <a:t>/wiki/</a:t>
            </a:r>
            <a:r>
              <a:rPr lang="en-US" altLang="en-US" sz="1050" dirty="0" err="1"/>
              <a:t>Image:Geothermal_energy_methods.png</a:t>
            </a:r>
            <a:endParaRPr lang="en-US" altLang="en-US" sz="1050" dirty="0"/>
          </a:p>
          <a:p>
            <a:pPr marL="228600" indent="-228600" eaLnBrk="1" hangingPunct="1"/>
            <a:r>
              <a:rPr lang="en-US" altLang="en-US" sz="1050" b="1" dirty="0"/>
              <a:t>Teaching Tip</a:t>
            </a:r>
            <a:r>
              <a:rPr lang="en-US" altLang="en-US" sz="1050" dirty="0"/>
              <a:t>: Background notes:</a:t>
            </a:r>
          </a:p>
          <a:p>
            <a:pPr marL="228600" indent="-228600" eaLnBrk="1" hangingPunct="1"/>
            <a:r>
              <a:rPr lang="en-US" altLang="en-US" sz="1050" dirty="0"/>
              <a:t>Conditions for geothermal technology:</a:t>
            </a:r>
          </a:p>
          <a:p>
            <a:pPr marL="228600" indent="-228600" eaLnBrk="1" hangingPunct="1">
              <a:buFontTx/>
              <a:buAutoNum type="arabicPeriod"/>
            </a:pPr>
            <a:r>
              <a:rPr lang="en-US" altLang="en-US" sz="1050" dirty="0"/>
              <a:t>Heat source must be no more than 5-7 km below the earth’s surface</a:t>
            </a:r>
          </a:p>
          <a:p>
            <a:pPr marL="228600" indent="-228600" eaLnBrk="1" hangingPunct="1">
              <a:buFontTx/>
              <a:buAutoNum type="arabicPeriod"/>
            </a:pPr>
            <a:r>
              <a:rPr lang="en-US" altLang="en-US" sz="1050" dirty="0"/>
              <a:t>Must be at convergence of tectonic plates</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28</a:t>
            </a:fld>
            <a:endParaRPr lang="en-AU"/>
          </a:p>
        </p:txBody>
      </p:sp>
    </p:spTree>
    <p:extLst>
      <p:ext uri="{BB962C8B-B14F-4D97-AF65-F5344CB8AC3E}">
        <p14:creationId xmlns:p14="http://schemas.microsoft.com/office/powerpoint/2010/main" val="17730947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29</a:t>
            </a:fld>
            <a:endParaRPr lang="en-AU"/>
          </a:p>
        </p:txBody>
      </p:sp>
    </p:spTree>
    <p:extLst>
      <p:ext uri="{BB962C8B-B14F-4D97-AF65-F5344CB8AC3E}">
        <p14:creationId xmlns:p14="http://schemas.microsoft.com/office/powerpoint/2010/main" val="23535320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30</a:t>
            </a:fld>
            <a:endParaRPr lang="en-AU"/>
          </a:p>
        </p:txBody>
      </p:sp>
    </p:spTree>
    <p:extLst>
      <p:ext uri="{BB962C8B-B14F-4D97-AF65-F5344CB8AC3E}">
        <p14:creationId xmlns:p14="http://schemas.microsoft.com/office/powerpoint/2010/main" val="21691445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b="1" dirty="0"/>
              <a:t>Teaching Tip: </a:t>
            </a:r>
            <a:r>
              <a:rPr lang="en-US" altLang="en-US" dirty="0"/>
              <a:t>Background Notes:</a:t>
            </a:r>
          </a:p>
          <a:p>
            <a:pPr eaLnBrk="1" hangingPunct="1"/>
            <a:r>
              <a:rPr lang="en-US" altLang="en-US" dirty="0"/>
              <a:t>Hot dry rock geothermal energy (HDR) is a type of geothermal power production that uses the very high temperatures that can be found in rocks just a few kilometers below ground. This is done by pumping high pressure water down a borehole into the heat zone. The water travels through fractures in the rock, capturing the heat of the rock until it is forced out of a second borehole as very hot water, which is converted into electricity using a steam turbine. All of the water, now cooled off, is injected back into the ground to heat up again.</a:t>
            </a:r>
          </a:p>
          <a:p>
            <a:pPr eaLnBrk="1" hangingPunct="1"/>
            <a:r>
              <a:rPr lang="en-US" altLang="en-US" dirty="0"/>
              <a:t>Hot dry rock is the end point for a range of technology for mining heat from the earth that consists of:</a:t>
            </a:r>
          </a:p>
          <a:p>
            <a:pPr eaLnBrk="1" hangingPunct="1">
              <a:buFontTx/>
              <a:buChar char="•"/>
            </a:pPr>
            <a:r>
              <a:rPr lang="en-US" altLang="en-US" dirty="0"/>
              <a:t>natural geothermal systems, where there are already cracks or pore spaces filled with water hot enough to generate power </a:t>
            </a:r>
          </a:p>
          <a:p>
            <a:pPr eaLnBrk="1" hangingPunct="1">
              <a:buFontTx/>
              <a:buChar char="•"/>
            </a:pPr>
            <a:r>
              <a:rPr lang="en-US" altLang="en-US" dirty="0"/>
              <a:t>systems where there are some cracks and connected pore spaces; </a:t>
            </a:r>
          </a:p>
          <a:p>
            <a:pPr eaLnBrk="1" hangingPunct="1">
              <a:buFontTx/>
              <a:buChar char="•"/>
            </a:pPr>
            <a:r>
              <a:rPr lang="en-US" altLang="en-US" dirty="0"/>
              <a:t>rocks where there are little to no cracks or connected pore spaces. </a:t>
            </a:r>
          </a:p>
          <a:p>
            <a:pPr eaLnBrk="1" hangingPunct="1"/>
            <a:r>
              <a:rPr lang="en-US" altLang="en-US" b="1" dirty="0"/>
              <a:t>For more information:</a:t>
            </a:r>
          </a:p>
          <a:p>
            <a:pPr eaLnBrk="1" hangingPunct="1"/>
            <a:r>
              <a:rPr lang="en-US" altLang="en-US" dirty="0"/>
              <a:t>For a fact sheet on geothermal energy go to http://</a:t>
            </a:r>
            <a:r>
              <a:rPr lang="en-US" altLang="en-US" dirty="0" err="1"/>
              <a:t>www.dme.qld.gov.au</a:t>
            </a:r>
            <a:endParaRPr lang="en-US" altLang="en-US"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31</a:t>
            </a:fld>
            <a:endParaRPr lang="en-AU"/>
          </a:p>
        </p:txBody>
      </p:sp>
    </p:spTree>
    <p:extLst>
      <p:ext uri="{BB962C8B-B14F-4D97-AF65-F5344CB8AC3E}">
        <p14:creationId xmlns:p14="http://schemas.microsoft.com/office/powerpoint/2010/main" val="17616151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r>
              <a:rPr lang="en-US" altLang="en-US" sz="800" b="1" dirty="0"/>
              <a:t>Image Description:</a:t>
            </a:r>
          </a:p>
          <a:p>
            <a:pPr marL="228600" indent="-228600" eaLnBrk="1" hangingPunct="1"/>
            <a:r>
              <a:rPr lang="en-US" altLang="en-US" sz="800" dirty="0"/>
              <a:t>Wind farm</a:t>
            </a:r>
          </a:p>
          <a:p>
            <a:pPr marL="228600" indent="-228600" eaLnBrk="1" hangingPunct="1"/>
            <a:r>
              <a:rPr lang="en-US" altLang="en-US" sz="800" b="1" dirty="0"/>
              <a:t>Teaching Tip: </a:t>
            </a:r>
            <a:r>
              <a:rPr lang="en-US" altLang="en-US" sz="800" dirty="0"/>
              <a:t>Background Notes:</a:t>
            </a:r>
            <a:endParaRPr lang="en-US" altLang="en-US" sz="800" b="1" dirty="0"/>
          </a:p>
          <a:p>
            <a:pPr marL="228600" indent="-228600" eaLnBrk="1" hangingPunct="1">
              <a:buFontTx/>
              <a:buChar char="•"/>
            </a:pPr>
            <a:r>
              <a:rPr lang="en-US" altLang="en-US" sz="800" dirty="0"/>
              <a:t>Wind energy is the kinetic energy contained in the movement of a mass of air molecules.</a:t>
            </a:r>
          </a:p>
          <a:p>
            <a:pPr marL="228600" indent="-228600" eaLnBrk="1" hangingPunct="1">
              <a:buFontTx/>
              <a:buChar char="•"/>
            </a:pPr>
            <a:r>
              <a:rPr lang="en-US" altLang="en-US" sz="800" dirty="0"/>
              <a:t>The wind can be used to turn a turbine, which can then produce electricity using a generator. </a:t>
            </a:r>
          </a:p>
          <a:p>
            <a:pPr marL="228600" indent="-228600" eaLnBrk="1" hangingPunct="1">
              <a:buFontTx/>
              <a:buChar char="•"/>
            </a:pPr>
            <a:r>
              <a:rPr lang="en-US" altLang="en-US" sz="800" dirty="0"/>
              <a:t>Many wind turbines are relatively small, and large numbers are required to produce appreciable amounts of energy. Certain areas of the country are particular suitable for wind turbines.</a:t>
            </a:r>
          </a:p>
          <a:p>
            <a:pPr marL="228600" indent="-228600" eaLnBrk="1" hangingPunct="1">
              <a:buFontTx/>
              <a:buChar char="•"/>
            </a:pPr>
            <a:r>
              <a:rPr lang="en-US" altLang="en-US" sz="800" dirty="0"/>
              <a:t>The blades of these wind turbines are about 30 </a:t>
            </a:r>
            <a:r>
              <a:rPr lang="en-US" altLang="en-US" sz="800" dirty="0" err="1"/>
              <a:t>metres</a:t>
            </a:r>
            <a:r>
              <a:rPr lang="en-US" altLang="en-US" sz="800" dirty="0"/>
              <a:t> long. Wind turbines are collected together in wind farms. </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32</a:t>
            </a:fld>
            <a:endParaRPr lang="en-AU"/>
          </a:p>
        </p:txBody>
      </p:sp>
    </p:spTree>
    <p:extLst>
      <p:ext uri="{BB962C8B-B14F-4D97-AF65-F5344CB8AC3E}">
        <p14:creationId xmlns:p14="http://schemas.microsoft.com/office/powerpoint/2010/main" val="31504196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33</a:t>
            </a:fld>
            <a:endParaRPr lang="en-AU"/>
          </a:p>
        </p:txBody>
      </p:sp>
    </p:spTree>
    <p:extLst>
      <p:ext uri="{BB962C8B-B14F-4D97-AF65-F5344CB8AC3E}">
        <p14:creationId xmlns:p14="http://schemas.microsoft.com/office/powerpoint/2010/main" val="14892286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34</a:t>
            </a:fld>
            <a:endParaRPr lang="en-AU"/>
          </a:p>
        </p:txBody>
      </p:sp>
    </p:spTree>
    <p:extLst>
      <p:ext uri="{BB962C8B-B14F-4D97-AF65-F5344CB8AC3E}">
        <p14:creationId xmlns:p14="http://schemas.microsoft.com/office/powerpoint/2010/main" val="252626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85EF3F2-8FAD-4DDE-42C5-D00B365E62CF}"/>
              </a:ext>
            </a:extLst>
          </p:cNvPr>
          <p:cNvSpPr txBox="1"/>
          <p:nvPr userDrawn="1"/>
        </p:nvSpPr>
        <p:spPr>
          <a:xfrm>
            <a:off x="11213432" y="6486224"/>
            <a:ext cx="866273" cy="369332"/>
          </a:xfrm>
          <a:prstGeom prst="rect">
            <a:avLst/>
          </a:prstGeom>
          <a:noFill/>
        </p:spPr>
        <p:txBody>
          <a:bodyPr wrap="square" rtlCol="0">
            <a:spAutoFit/>
          </a:bodyPr>
          <a:lstStyle/>
          <a:p>
            <a:pPr algn="ctr"/>
            <a:fld id="{4739754A-258A-464A-BFD3-3FA8F37A1D41}" type="slidenum">
              <a:rPr lang="en-AU" b="1" smtClean="0">
                <a:solidFill>
                  <a:schemeClr val="bg1"/>
                </a:solidFill>
                <a:latin typeface="Arial" panose="020B0604020202020204" pitchFamily="34" charset="0"/>
                <a:cs typeface="Arial" panose="020B0604020202020204" pitchFamily="34" charset="0"/>
              </a:rPr>
              <a:pPr algn="ctr"/>
              <a:t>‹#›</a:t>
            </a:fld>
            <a:endParaRPr lang="en-AU"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689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dy">
    <p:spTree>
      <p:nvGrpSpPr>
        <p:cNvPr id="1" name=""/>
        <p:cNvGrpSpPr/>
        <p:nvPr/>
      </p:nvGrpSpPr>
      <p:grpSpPr>
        <a:xfrm>
          <a:off x="0" y="0"/>
          <a:ext cx="0" cy="0"/>
          <a:chOff x="0" y="0"/>
          <a:chExt cx="0" cy="0"/>
        </a:xfrm>
      </p:grpSpPr>
      <p:pic>
        <p:nvPicPr>
          <p:cNvPr id="7" name="Picture 6" descr="A blue and orange rectangular object&#10;&#10;Description automatically generated">
            <a:extLst>
              <a:ext uri="{FF2B5EF4-FFF2-40B4-BE49-F238E27FC236}">
                <a16:creationId xmlns:a16="http://schemas.microsoft.com/office/drawing/2014/main" id="{87922FB7-5F91-6949-F08A-127C28B49A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534668"/>
          </a:xfrm>
          <a:prstGeom prst="rect">
            <a:avLst/>
          </a:prstGeom>
        </p:spPr>
      </p:pic>
      <p:pic>
        <p:nvPicPr>
          <p:cNvPr id="8" name="Picture 7">
            <a:extLst>
              <a:ext uri="{FF2B5EF4-FFF2-40B4-BE49-F238E27FC236}">
                <a16:creationId xmlns:a16="http://schemas.microsoft.com/office/drawing/2014/main" id="{7FB2126A-8992-318A-E62F-502EB5D328C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454140"/>
            <a:ext cx="12192000" cy="403860"/>
          </a:xfrm>
          <a:prstGeom prst="rect">
            <a:avLst/>
          </a:prstGeom>
        </p:spPr>
      </p:pic>
      <p:sp>
        <p:nvSpPr>
          <p:cNvPr id="9" name="TextBox 8">
            <a:extLst>
              <a:ext uri="{FF2B5EF4-FFF2-40B4-BE49-F238E27FC236}">
                <a16:creationId xmlns:a16="http://schemas.microsoft.com/office/drawing/2014/main" id="{84EBE655-DF2E-29D0-FEEA-F0CBD613745C}"/>
              </a:ext>
            </a:extLst>
          </p:cNvPr>
          <p:cNvSpPr txBox="1"/>
          <p:nvPr userDrawn="1"/>
        </p:nvSpPr>
        <p:spPr>
          <a:xfrm>
            <a:off x="11213432" y="6486224"/>
            <a:ext cx="866273" cy="369332"/>
          </a:xfrm>
          <a:prstGeom prst="rect">
            <a:avLst/>
          </a:prstGeom>
          <a:noFill/>
        </p:spPr>
        <p:txBody>
          <a:bodyPr wrap="square" rtlCol="0">
            <a:spAutoFit/>
          </a:bodyPr>
          <a:lstStyle/>
          <a:p>
            <a:pPr algn="ctr"/>
            <a:fld id="{4739754A-258A-464A-BFD3-3FA8F37A1D41}" type="slidenum">
              <a:rPr lang="en-AU" b="1" smtClean="0">
                <a:solidFill>
                  <a:schemeClr val="bg1"/>
                </a:solidFill>
                <a:latin typeface="Arial" panose="020B0604020202020204" pitchFamily="34" charset="0"/>
                <a:cs typeface="Arial" panose="020B0604020202020204" pitchFamily="34" charset="0"/>
              </a:rPr>
              <a:pPr algn="ctr"/>
              <a:t>‹#›</a:t>
            </a:fld>
            <a:endParaRPr lang="en-AU" b="1" dirty="0">
              <a:solidFill>
                <a:schemeClr val="bg1"/>
              </a:solidFill>
              <a:latin typeface="Arial" panose="020B0604020202020204" pitchFamily="34" charset="0"/>
              <a:cs typeface="Arial" panose="020B0604020202020204" pitchFamily="34" charset="0"/>
            </a:endParaRPr>
          </a:p>
        </p:txBody>
      </p:sp>
      <p:sp>
        <p:nvSpPr>
          <p:cNvPr id="11" name="Text Placeholder 10">
            <a:extLst>
              <a:ext uri="{FF2B5EF4-FFF2-40B4-BE49-F238E27FC236}">
                <a16:creationId xmlns:a16="http://schemas.microsoft.com/office/drawing/2014/main" id="{87F5B4B6-F04E-1C39-85B9-735850534CA6}"/>
              </a:ext>
            </a:extLst>
          </p:cNvPr>
          <p:cNvSpPr>
            <a:spLocks noGrp="1"/>
          </p:cNvSpPr>
          <p:nvPr>
            <p:ph type="body" sz="quarter" idx="10" hasCustomPrompt="1"/>
          </p:nvPr>
        </p:nvSpPr>
        <p:spPr>
          <a:xfrm>
            <a:off x="224590" y="304800"/>
            <a:ext cx="9224963" cy="1074738"/>
          </a:xfrm>
          <a:prstGeom prst="rect">
            <a:avLst/>
          </a:prstGeom>
        </p:spPr>
        <p:txBody>
          <a:bodyPr/>
          <a:lstStyle>
            <a:lvl1pPr marL="0" indent="0">
              <a:lnSpc>
                <a:spcPct val="100000"/>
              </a:lnSpc>
              <a:buNone/>
              <a:defRPr b="1">
                <a:solidFill>
                  <a:schemeClr val="bg1"/>
                </a:solidFill>
                <a:latin typeface="Montserrat" pitchFamily="2" charset="0"/>
                <a:cs typeface="Arial" panose="020B0604020202020204" pitchFamily="34" charset="0"/>
              </a:defRPr>
            </a:lvl1pPr>
          </a:lstStyle>
          <a:p>
            <a:pPr lvl="0"/>
            <a:r>
              <a:rPr lang="en-AU" dirty="0"/>
              <a:t>Insert Slide Heading Here</a:t>
            </a:r>
          </a:p>
          <a:p>
            <a:pPr lvl="0"/>
            <a:r>
              <a:rPr lang="en-AU" dirty="0"/>
              <a:t>Two line setup</a:t>
            </a:r>
          </a:p>
        </p:txBody>
      </p:sp>
      <p:sp>
        <p:nvSpPr>
          <p:cNvPr id="13" name="Text Placeholder 12">
            <a:extLst>
              <a:ext uri="{FF2B5EF4-FFF2-40B4-BE49-F238E27FC236}">
                <a16:creationId xmlns:a16="http://schemas.microsoft.com/office/drawing/2014/main" id="{A01D3C76-8FE4-19F8-3D28-95DF479FA945}"/>
              </a:ext>
            </a:extLst>
          </p:cNvPr>
          <p:cNvSpPr>
            <a:spLocks noGrp="1"/>
          </p:cNvSpPr>
          <p:nvPr>
            <p:ph type="body" sz="quarter" idx="11" hasCustomPrompt="1"/>
          </p:nvPr>
        </p:nvSpPr>
        <p:spPr>
          <a:xfrm>
            <a:off x="223838" y="2711450"/>
            <a:ext cx="11631612" cy="496971"/>
          </a:xfrm>
          <a:prstGeom prst="rect">
            <a:avLst/>
          </a:prstGeom>
        </p:spPr>
        <p:txBody>
          <a:bodyPr/>
          <a:lstStyle>
            <a:lvl1pPr marL="0" indent="0">
              <a:buNone/>
              <a:defRPr b="1">
                <a:solidFill>
                  <a:srgbClr val="F39071"/>
                </a:solidFill>
                <a:latin typeface="Montserrat" pitchFamily="2" charset="0"/>
              </a:defRPr>
            </a:lvl1pPr>
          </a:lstStyle>
          <a:p>
            <a:pPr lvl="0"/>
            <a:r>
              <a:rPr lang="en-AU" dirty="0"/>
              <a:t>Heading</a:t>
            </a:r>
          </a:p>
        </p:txBody>
      </p:sp>
      <p:sp>
        <p:nvSpPr>
          <p:cNvPr id="14" name="Text Placeholder 12">
            <a:extLst>
              <a:ext uri="{FF2B5EF4-FFF2-40B4-BE49-F238E27FC236}">
                <a16:creationId xmlns:a16="http://schemas.microsoft.com/office/drawing/2014/main" id="{7B8AE3B8-9207-0F6B-AF68-38CF777EA072}"/>
              </a:ext>
            </a:extLst>
          </p:cNvPr>
          <p:cNvSpPr>
            <a:spLocks noGrp="1"/>
          </p:cNvSpPr>
          <p:nvPr>
            <p:ph type="body" sz="quarter" idx="12" hasCustomPrompt="1"/>
          </p:nvPr>
        </p:nvSpPr>
        <p:spPr>
          <a:xfrm>
            <a:off x="223838" y="3208421"/>
            <a:ext cx="11631612" cy="496971"/>
          </a:xfrm>
          <a:prstGeom prst="rect">
            <a:avLst/>
          </a:prstGeom>
        </p:spPr>
        <p:txBody>
          <a:bodyPr/>
          <a:lstStyle>
            <a:lvl1pPr marL="0" indent="0">
              <a:buNone/>
              <a:defRPr b="0">
                <a:solidFill>
                  <a:schemeClr val="tx1">
                    <a:lumMod val="75000"/>
                    <a:lumOff val="25000"/>
                  </a:schemeClr>
                </a:solidFill>
                <a:latin typeface="Montserrat" pitchFamily="2" charset="0"/>
              </a:defRPr>
            </a:lvl1pPr>
          </a:lstStyle>
          <a:p>
            <a:pPr lvl="0"/>
            <a:r>
              <a:rPr lang="en-AU" dirty="0"/>
              <a:t>Body content goes here</a:t>
            </a:r>
          </a:p>
        </p:txBody>
      </p:sp>
    </p:spTree>
    <p:extLst>
      <p:ext uri="{BB962C8B-B14F-4D97-AF65-F5344CB8AC3E}">
        <p14:creationId xmlns:p14="http://schemas.microsoft.com/office/powerpoint/2010/main" val="39762547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1972083"/>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artoon of a person flying a hot air balloon&#10;&#10;Description automatically generated">
            <a:extLst>
              <a:ext uri="{FF2B5EF4-FFF2-40B4-BE49-F238E27FC236}">
                <a16:creationId xmlns:a16="http://schemas.microsoft.com/office/drawing/2014/main" id="{86106AF2-58C7-B6C7-F13B-9C09FF757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70248"/>
            <a:ext cx="12192000" cy="2587752"/>
          </a:xfrm>
          <a:prstGeom prst="rect">
            <a:avLst/>
          </a:prstGeom>
        </p:spPr>
      </p:pic>
      <p:pic>
        <p:nvPicPr>
          <p:cNvPr id="9" name="Picture 8" descr="A black and orange rectangle&#10;&#10;Description automatically generated">
            <a:extLst>
              <a:ext uri="{FF2B5EF4-FFF2-40B4-BE49-F238E27FC236}">
                <a16:creationId xmlns:a16="http://schemas.microsoft.com/office/drawing/2014/main" id="{59803CD3-A8B9-0033-4831-EC283DD93A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1554480"/>
          </a:xfrm>
          <a:prstGeom prst="rect">
            <a:avLst/>
          </a:prstGeom>
        </p:spPr>
      </p:pic>
      <p:sp>
        <p:nvSpPr>
          <p:cNvPr id="10" name="TextBox 9">
            <a:extLst>
              <a:ext uri="{FF2B5EF4-FFF2-40B4-BE49-F238E27FC236}">
                <a16:creationId xmlns:a16="http://schemas.microsoft.com/office/drawing/2014/main" id="{83DBCDAE-5183-9E54-A95C-EB124EA9E872}"/>
              </a:ext>
            </a:extLst>
          </p:cNvPr>
          <p:cNvSpPr txBox="1"/>
          <p:nvPr/>
        </p:nvSpPr>
        <p:spPr>
          <a:xfrm>
            <a:off x="509498" y="2035201"/>
            <a:ext cx="9146566" cy="1754326"/>
          </a:xfrm>
          <a:prstGeom prst="rect">
            <a:avLst/>
          </a:prstGeom>
          <a:noFill/>
        </p:spPr>
        <p:txBody>
          <a:bodyPr wrap="square" rtlCol="0">
            <a:spAutoFit/>
          </a:bodyPr>
          <a:lstStyle/>
          <a:p>
            <a:r>
              <a:rPr lang="en-AU" sz="5400" b="1" dirty="0">
                <a:solidFill>
                  <a:schemeClr val="tx1">
                    <a:lumMod val="65000"/>
                    <a:lumOff val="35000"/>
                  </a:schemeClr>
                </a:solidFill>
                <a:latin typeface="Montserrat" pitchFamily="2" charset="77"/>
                <a:cs typeface="Calibri" pitchFamily="34" charset="0"/>
              </a:rPr>
              <a:t>Energy – Renewable and non-renewable sources</a:t>
            </a:r>
            <a:endParaRPr lang="en-AU" sz="5400" b="1" dirty="0">
              <a:solidFill>
                <a:schemeClr val="tx1">
                  <a:lumMod val="75000"/>
                  <a:lumOff val="25000"/>
                </a:schemeClr>
              </a:solidFill>
              <a:latin typeface="Montserrat" pitchFamily="2" charset="77"/>
              <a:cs typeface="Arial" panose="020B0604020202020204" pitchFamily="34" charset="0"/>
            </a:endParaRPr>
          </a:p>
        </p:txBody>
      </p:sp>
      <p:sp>
        <p:nvSpPr>
          <p:cNvPr id="12" name="Slide Number Placeholder 11">
            <a:extLst>
              <a:ext uri="{FF2B5EF4-FFF2-40B4-BE49-F238E27FC236}">
                <a16:creationId xmlns:a16="http://schemas.microsoft.com/office/drawing/2014/main" id="{075D2B55-DC6F-F438-53B0-D22E02DC4CA3}"/>
              </a:ext>
            </a:extLst>
          </p:cNvPr>
          <p:cNvSpPr>
            <a:spLocks noGrp="1"/>
          </p:cNvSpPr>
          <p:nvPr>
            <p:ph type="sldNum" sz="quarter" idx="4294967295"/>
          </p:nvPr>
        </p:nvSpPr>
        <p:spPr>
          <a:xfrm>
            <a:off x="9448800" y="6356350"/>
            <a:ext cx="2743200" cy="365125"/>
          </a:xfrm>
          <a:prstGeom prst="rect">
            <a:avLst/>
          </a:prstGeom>
        </p:spPr>
        <p:txBody>
          <a:bodyPr/>
          <a:lstStyle/>
          <a:p>
            <a:fld id="{DE88CE1F-8A99-4037-8B92-43BEF5260921}" type="slidenum">
              <a:rPr lang="en-AU" smtClean="0"/>
              <a:t>1</a:t>
            </a:fld>
            <a:endParaRPr lang="en-AU"/>
          </a:p>
        </p:txBody>
      </p:sp>
    </p:spTree>
    <p:extLst>
      <p:ext uri="{BB962C8B-B14F-4D97-AF65-F5344CB8AC3E}">
        <p14:creationId xmlns:p14="http://schemas.microsoft.com/office/powerpoint/2010/main" val="1634456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Forms of Energy</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8" y="2711450"/>
            <a:ext cx="6243464" cy="496971"/>
          </a:xfrm>
        </p:spPr>
        <p:txBody>
          <a:bodyPr/>
          <a:lstStyle/>
          <a:p>
            <a:pPr>
              <a:defRPr/>
            </a:pPr>
            <a:r>
              <a:rPr lang="en-US" b="0" dirty="0">
                <a:solidFill>
                  <a:schemeClr val="tx1">
                    <a:lumMod val="75000"/>
                    <a:lumOff val="25000"/>
                  </a:schemeClr>
                </a:solidFill>
                <a:latin typeface="Montserrat" pitchFamily="2" charset="77"/>
              </a:rPr>
              <a:t>How have you used energy this morning?</a:t>
            </a:r>
          </a:p>
          <a:p>
            <a:pPr>
              <a:defRPr/>
            </a:pPr>
            <a:endParaRPr lang="en-US" b="0" dirty="0">
              <a:solidFill>
                <a:schemeClr val="tx1">
                  <a:lumMod val="75000"/>
                  <a:lumOff val="25000"/>
                </a:schemeClr>
              </a:solidFill>
              <a:latin typeface="Montserrat" pitchFamily="2" charset="77"/>
            </a:endParaRP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walking</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running</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turning on the light…</a:t>
            </a:r>
          </a:p>
          <a:p>
            <a:endParaRPr lang="en-AU" b="0" dirty="0">
              <a:solidFill>
                <a:schemeClr val="tx1">
                  <a:lumMod val="75000"/>
                  <a:lumOff val="25000"/>
                </a:schemeClr>
              </a:solidFill>
            </a:endParaRPr>
          </a:p>
        </p:txBody>
      </p:sp>
      <p:pic>
        <p:nvPicPr>
          <p:cNvPr id="5" name="Picture 7" descr="j0401881">
            <a:extLst>
              <a:ext uri="{FF2B5EF4-FFF2-40B4-BE49-F238E27FC236}">
                <a16:creationId xmlns:a16="http://schemas.microsoft.com/office/drawing/2014/main" id="{A8522A95-935A-BB0D-0162-36E9E3BA08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3448" y="2711450"/>
            <a:ext cx="4595813" cy="306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636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Challenges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8" y="2711450"/>
            <a:ext cx="6243464" cy="496971"/>
          </a:xfrm>
        </p:spPr>
        <p:txBody>
          <a:bodyPr/>
          <a:lstStyle/>
          <a:p>
            <a:pPr>
              <a:defRPr/>
            </a:pPr>
            <a:r>
              <a:rPr lang="en-US" b="0" dirty="0">
                <a:solidFill>
                  <a:schemeClr val="tx1">
                    <a:lumMod val="75000"/>
                    <a:lumOff val="25000"/>
                  </a:schemeClr>
                </a:solidFill>
                <a:latin typeface="Montserrat" pitchFamily="2" charset="77"/>
              </a:rPr>
              <a:t>What challenges face the world today?</a:t>
            </a:r>
          </a:p>
          <a:p>
            <a:endParaRPr lang="en-AU" b="0" dirty="0">
              <a:solidFill>
                <a:schemeClr val="tx1">
                  <a:lumMod val="75000"/>
                  <a:lumOff val="25000"/>
                </a:schemeClr>
              </a:solidFill>
              <a:latin typeface="Montserrat" pitchFamily="2" charset="77"/>
            </a:endParaRPr>
          </a:p>
        </p:txBody>
      </p:sp>
      <p:pic>
        <p:nvPicPr>
          <p:cNvPr id="5" name="Picture 7">
            <a:extLst>
              <a:ext uri="{FF2B5EF4-FFF2-40B4-BE49-F238E27FC236}">
                <a16:creationId xmlns:a16="http://schemas.microsoft.com/office/drawing/2014/main" id="{A8522A95-935A-BB0D-0162-36E9E3BA08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467302" y="2711449"/>
            <a:ext cx="4931959" cy="3039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07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Renewable Energy</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8" y="2711450"/>
            <a:ext cx="6243464" cy="496971"/>
          </a:xfrm>
        </p:spPr>
        <p:txBody>
          <a:bodyPr/>
          <a:lstStyle/>
          <a:p>
            <a:pPr marL="342900" indent="-342900">
              <a:spcBef>
                <a:spcPts val="700"/>
              </a:spcBef>
              <a:buClr>
                <a:schemeClr val="tx1"/>
              </a:buClr>
              <a:buSzPct val="60000"/>
              <a:buFont typeface="Arial" charset="0"/>
              <a:buNone/>
              <a:defRPr/>
            </a:pPr>
            <a:r>
              <a:rPr lang="en-US" b="0" kern="0" dirty="0">
                <a:solidFill>
                  <a:schemeClr val="tx1">
                    <a:lumMod val="75000"/>
                    <a:lumOff val="25000"/>
                  </a:schemeClr>
                </a:solidFill>
                <a:latin typeface="Montserrat" pitchFamily="2" charset="77"/>
              </a:rPr>
              <a:t>Definition:</a:t>
            </a:r>
          </a:p>
          <a:p>
            <a:pPr marL="457200" indent="-457200">
              <a:spcBef>
                <a:spcPts val="700"/>
              </a:spcBef>
              <a:buClr>
                <a:srgbClr val="F39071"/>
              </a:buClr>
              <a:buSzPct val="60000"/>
              <a:buFont typeface="Arial" panose="020B0604020202020204" pitchFamily="34" charset="0"/>
              <a:buChar char="•"/>
              <a:defRPr/>
            </a:pPr>
            <a:r>
              <a:rPr lang="en-US" b="0" kern="0" dirty="0">
                <a:solidFill>
                  <a:schemeClr val="tx1">
                    <a:lumMod val="75000"/>
                    <a:lumOff val="25000"/>
                  </a:schemeClr>
                </a:solidFill>
                <a:latin typeface="Montserrat" pitchFamily="2" charset="77"/>
              </a:rPr>
              <a:t>Source of energy that will not run out</a:t>
            </a:r>
          </a:p>
          <a:p>
            <a:pPr marL="342900" indent="-342900">
              <a:spcBef>
                <a:spcPts val="700"/>
              </a:spcBef>
              <a:buClr>
                <a:schemeClr val="tx1"/>
              </a:buClr>
              <a:buSzPct val="60000"/>
              <a:buFont typeface="Wingdings" pitchFamily="2" charset="2"/>
              <a:buNone/>
              <a:defRPr/>
            </a:pPr>
            <a:endParaRPr lang="en-US" b="0" kern="0" dirty="0">
              <a:solidFill>
                <a:schemeClr val="tx1">
                  <a:lumMod val="75000"/>
                  <a:lumOff val="25000"/>
                </a:schemeClr>
              </a:solidFill>
              <a:latin typeface="Montserrat" pitchFamily="2" charset="77"/>
            </a:endParaRPr>
          </a:p>
          <a:p>
            <a:pPr marL="342900" indent="-342900">
              <a:spcBef>
                <a:spcPts val="700"/>
              </a:spcBef>
              <a:buClr>
                <a:schemeClr val="tx1"/>
              </a:buClr>
              <a:buSzPct val="60000"/>
              <a:buFont typeface="Wingdings" pitchFamily="2" charset="2"/>
              <a:buNone/>
              <a:defRPr/>
            </a:pPr>
            <a:r>
              <a:rPr lang="en-US" b="0" kern="0" dirty="0">
                <a:solidFill>
                  <a:schemeClr val="tx1">
                    <a:lumMod val="75000"/>
                    <a:lumOff val="25000"/>
                  </a:schemeClr>
                </a:solidFill>
                <a:latin typeface="Montserrat" pitchFamily="2" charset="77"/>
              </a:rPr>
              <a:t>Examples:</a:t>
            </a:r>
          </a:p>
          <a:p>
            <a:pPr marL="457200" indent="-457200">
              <a:spcBef>
                <a:spcPts val="700"/>
              </a:spcBef>
              <a:buClr>
                <a:srgbClr val="F39071"/>
              </a:buClr>
              <a:buSzPct val="60000"/>
              <a:buFont typeface="Arial" panose="020B0604020202020204" pitchFamily="34" charset="0"/>
              <a:buChar char="•"/>
              <a:defRPr/>
            </a:pPr>
            <a:r>
              <a:rPr lang="en-US" b="0" kern="0" dirty="0">
                <a:solidFill>
                  <a:schemeClr val="tx1">
                    <a:lumMod val="75000"/>
                    <a:lumOff val="25000"/>
                  </a:schemeClr>
                </a:solidFill>
                <a:latin typeface="Montserrat" pitchFamily="2" charset="77"/>
              </a:rPr>
              <a:t>Solar</a:t>
            </a:r>
          </a:p>
          <a:p>
            <a:pPr marL="457200" indent="-457200">
              <a:spcBef>
                <a:spcPts val="700"/>
              </a:spcBef>
              <a:buClr>
                <a:srgbClr val="F39071"/>
              </a:buClr>
              <a:buSzPct val="60000"/>
              <a:buFont typeface="Arial" panose="020B0604020202020204" pitchFamily="34" charset="0"/>
              <a:buChar char="•"/>
              <a:defRPr/>
            </a:pPr>
            <a:r>
              <a:rPr lang="en-US" b="0" kern="0" dirty="0">
                <a:solidFill>
                  <a:schemeClr val="tx1">
                    <a:lumMod val="75000"/>
                    <a:lumOff val="25000"/>
                  </a:schemeClr>
                </a:solidFill>
                <a:latin typeface="Montserrat" pitchFamily="2" charset="77"/>
              </a:rPr>
              <a:t>Wind</a:t>
            </a:r>
          </a:p>
          <a:p>
            <a:pPr marL="457200" indent="-457200">
              <a:spcBef>
                <a:spcPts val="700"/>
              </a:spcBef>
              <a:buClr>
                <a:srgbClr val="F39071"/>
              </a:buClr>
              <a:buSzPct val="60000"/>
              <a:buFont typeface="Arial" panose="020B0604020202020204" pitchFamily="34" charset="0"/>
              <a:buChar char="•"/>
              <a:defRPr/>
            </a:pPr>
            <a:r>
              <a:rPr lang="en-US" b="0" kern="0" dirty="0">
                <a:solidFill>
                  <a:schemeClr val="tx1">
                    <a:lumMod val="75000"/>
                    <a:lumOff val="25000"/>
                  </a:schemeClr>
                </a:solidFill>
                <a:latin typeface="Montserrat" pitchFamily="2" charset="77"/>
              </a:rPr>
              <a:t>Wave</a:t>
            </a:r>
          </a:p>
          <a:p>
            <a:endParaRPr lang="en-AU" b="0" dirty="0">
              <a:solidFill>
                <a:schemeClr val="tx1">
                  <a:lumMod val="75000"/>
                  <a:lumOff val="25000"/>
                </a:schemeClr>
              </a:solidFill>
              <a:latin typeface="Montserrat" pitchFamily="2" charset="77"/>
            </a:endParaRPr>
          </a:p>
        </p:txBody>
      </p:sp>
      <p:pic>
        <p:nvPicPr>
          <p:cNvPr id="5" name="Picture 7">
            <a:extLst>
              <a:ext uri="{FF2B5EF4-FFF2-40B4-BE49-F238E27FC236}">
                <a16:creationId xmlns:a16="http://schemas.microsoft.com/office/drawing/2014/main" id="{A8522A95-935A-BB0D-0162-36E9E3BA08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436018" y="2711451"/>
            <a:ext cx="4963243" cy="305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39A9A406-BC34-99C5-8BB5-0BA504C6CADD}"/>
              </a:ext>
            </a:extLst>
          </p:cNvPr>
          <p:cNvSpPr txBox="1">
            <a:spLocks noChangeArrowheads="1"/>
          </p:cNvSpPr>
          <p:nvPr/>
        </p:nvSpPr>
        <p:spPr bwMode="auto">
          <a:xfrm>
            <a:off x="6755824" y="5429697"/>
            <a:ext cx="4643437" cy="338138"/>
          </a:xfrm>
          <a:prstGeom prst="rect">
            <a:avLst/>
          </a:prstGeom>
          <a:noFill/>
          <a:ln w="9525">
            <a:noFill/>
            <a:miter lim="800000"/>
            <a:headEnd/>
            <a:tailEnd/>
          </a:ln>
        </p:spPr>
        <p:txBody>
          <a:bodyPr>
            <a:spAutoFit/>
          </a:bodyPr>
          <a:lstStyle/>
          <a:p>
            <a:pPr algn="r">
              <a:defRPr/>
            </a:pPr>
            <a:r>
              <a:rPr lang="en-AU" sz="1600" dirty="0">
                <a:solidFill>
                  <a:schemeClr val="bg1"/>
                </a:solidFill>
                <a:latin typeface="Montserrat" pitchFamily="2" charset="77"/>
              </a:rPr>
              <a:t>Courtesy of </a:t>
            </a:r>
            <a:r>
              <a:rPr lang="en-AU" sz="1600" dirty="0" err="1">
                <a:solidFill>
                  <a:schemeClr val="bg1"/>
                </a:solidFill>
                <a:latin typeface="Montserrat" pitchFamily="2" charset="77"/>
              </a:rPr>
              <a:t>Ergon</a:t>
            </a:r>
            <a:r>
              <a:rPr lang="en-AU" sz="1600" dirty="0">
                <a:solidFill>
                  <a:schemeClr val="bg1"/>
                </a:solidFill>
                <a:latin typeface="Montserrat" pitchFamily="2" charset="77"/>
              </a:rPr>
              <a:t> Energy</a:t>
            </a:r>
            <a:endParaRPr lang="en-GB" sz="1600" dirty="0">
              <a:solidFill>
                <a:schemeClr val="bg1"/>
              </a:solidFill>
              <a:latin typeface="Montserrat" pitchFamily="2" charset="77"/>
            </a:endParaRPr>
          </a:p>
        </p:txBody>
      </p:sp>
    </p:spTree>
    <p:extLst>
      <p:ext uri="{BB962C8B-B14F-4D97-AF65-F5344CB8AC3E}">
        <p14:creationId xmlns:p14="http://schemas.microsoft.com/office/powerpoint/2010/main" val="1076644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a:extLst>
              <a:ext uri="{FF2B5EF4-FFF2-40B4-BE49-F238E27FC236}">
                <a16:creationId xmlns:a16="http://schemas.microsoft.com/office/drawing/2014/main" id="{A8522A95-935A-BB0D-0162-36E9E3BA08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467302" y="2711451"/>
            <a:ext cx="4931959" cy="305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Non-renewable</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8" y="2711450"/>
            <a:ext cx="6243464" cy="496971"/>
          </a:xfrm>
        </p:spPr>
        <p:txBody>
          <a:bodyPr/>
          <a:lstStyle/>
          <a:p>
            <a:pPr>
              <a:defRPr/>
            </a:pPr>
            <a:r>
              <a:rPr lang="en-AU" b="0" dirty="0">
                <a:solidFill>
                  <a:schemeClr val="tx1">
                    <a:lumMod val="75000"/>
                    <a:lumOff val="25000"/>
                  </a:schemeClr>
                </a:solidFill>
                <a:latin typeface="Montserrat" pitchFamily="2" charset="77"/>
                <a:cs typeface="Arial" charset="0"/>
              </a:rPr>
              <a:t>What are examples of non-renewable energy?</a:t>
            </a:r>
          </a:p>
          <a:p>
            <a:pPr marL="457200" indent="-457200">
              <a:buClr>
                <a:srgbClr val="F39071"/>
              </a:buClr>
              <a:buFont typeface="Arial" panose="020B0604020202020204" pitchFamily="34" charset="0"/>
              <a:buChar char="•"/>
              <a:defRPr/>
            </a:pPr>
            <a:r>
              <a:rPr lang="en-AU" b="0" dirty="0">
                <a:solidFill>
                  <a:schemeClr val="tx1">
                    <a:lumMod val="75000"/>
                    <a:lumOff val="25000"/>
                  </a:schemeClr>
                </a:solidFill>
                <a:latin typeface="Montserrat" pitchFamily="2" charset="77"/>
                <a:cs typeface="Arial" charset="0"/>
              </a:rPr>
              <a:t>Coal</a:t>
            </a:r>
          </a:p>
          <a:p>
            <a:pPr marL="457200" indent="-457200">
              <a:buClr>
                <a:srgbClr val="F39071"/>
              </a:buClr>
              <a:buFont typeface="Arial" panose="020B0604020202020204" pitchFamily="34" charset="0"/>
              <a:buChar char="•"/>
              <a:defRPr/>
            </a:pPr>
            <a:r>
              <a:rPr lang="en-AU" b="0" dirty="0">
                <a:solidFill>
                  <a:schemeClr val="tx1">
                    <a:lumMod val="75000"/>
                    <a:lumOff val="25000"/>
                  </a:schemeClr>
                </a:solidFill>
                <a:latin typeface="Montserrat" pitchFamily="2" charset="77"/>
                <a:cs typeface="Arial" charset="0"/>
              </a:rPr>
              <a:t>Petrol</a:t>
            </a:r>
          </a:p>
          <a:p>
            <a:pPr marL="457200" indent="-457200">
              <a:buClr>
                <a:srgbClr val="F39071"/>
              </a:buClr>
              <a:buFont typeface="Arial" panose="020B0604020202020204" pitchFamily="34" charset="0"/>
              <a:buChar char="•"/>
              <a:defRPr/>
            </a:pPr>
            <a:r>
              <a:rPr lang="en-AU" b="0" dirty="0">
                <a:solidFill>
                  <a:schemeClr val="tx1">
                    <a:lumMod val="75000"/>
                    <a:lumOff val="25000"/>
                  </a:schemeClr>
                </a:solidFill>
                <a:latin typeface="Montserrat" pitchFamily="2" charset="77"/>
                <a:cs typeface="Arial" charset="0"/>
              </a:rPr>
              <a:t>Natural Gas</a:t>
            </a:r>
          </a:p>
          <a:p>
            <a:pPr marL="457200" indent="-457200">
              <a:buClr>
                <a:srgbClr val="F39071"/>
              </a:buClr>
              <a:buFont typeface="Arial" panose="020B0604020202020204" pitchFamily="34" charset="0"/>
              <a:buChar char="•"/>
              <a:defRPr/>
            </a:pPr>
            <a:r>
              <a:rPr lang="en-AU" b="0" dirty="0">
                <a:solidFill>
                  <a:schemeClr val="tx1">
                    <a:lumMod val="75000"/>
                    <a:lumOff val="25000"/>
                  </a:schemeClr>
                </a:solidFill>
                <a:latin typeface="Montserrat" pitchFamily="2" charset="77"/>
                <a:cs typeface="Arial" charset="0"/>
              </a:rPr>
              <a:t>Fossil Fuels</a:t>
            </a:r>
            <a:endParaRPr lang="en-US" b="0" dirty="0">
              <a:solidFill>
                <a:schemeClr val="tx1">
                  <a:lumMod val="75000"/>
                  <a:lumOff val="25000"/>
                </a:schemeClr>
              </a:solidFill>
              <a:latin typeface="Montserrat" pitchFamily="2" charset="77"/>
            </a:endParaRPr>
          </a:p>
          <a:p>
            <a:endParaRPr lang="en-AU" b="0" dirty="0">
              <a:solidFill>
                <a:schemeClr val="tx1">
                  <a:lumMod val="75000"/>
                  <a:lumOff val="25000"/>
                </a:schemeClr>
              </a:solidFill>
              <a:latin typeface="Montserrat" pitchFamily="2" charset="77"/>
            </a:endParaRPr>
          </a:p>
        </p:txBody>
      </p:sp>
      <p:sp>
        <p:nvSpPr>
          <p:cNvPr id="4" name="TextBox 9">
            <a:extLst>
              <a:ext uri="{FF2B5EF4-FFF2-40B4-BE49-F238E27FC236}">
                <a16:creationId xmlns:a16="http://schemas.microsoft.com/office/drawing/2014/main" id="{806DC735-FB41-265E-241F-79D4883E0698}"/>
              </a:ext>
            </a:extLst>
          </p:cNvPr>
          <p:cNvSpPr txBox="1">
            <a:spLocks noChangeArrowheads="1"/>
          </p:cNvSpPr>
          <p:nvPr/>
        </p:nvSpPr>
        <p:spPr bwMode="auto">
          <a:xfrm>
            <a:off x="6783335" y="5429281"/>
            <a:ext cx="46159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600" dirty="0">
                <a:solidFill>
                  <a:schemeClr val="bg1"/>
                </a:solidFill>
                <a:latin typeface="Montserrat" pitchFamily="2" charset="77"/>
              </a:rPr>
              <a:t>Courtesy of Queensland Resources Council</a:t>
            </a:r>
            <a:endParaRPr lang="en-GB" altLang="en-US" sz="1600" dirty="0">
              <a:solidFill>
                <a:schemeClr val="bg1"/>
              </a:solidFill>
              <a:latin typeface="Montserrat" pitchFamily="2" charset="77"/>
            </a:endParaRPr>
          </a:p>
        </p:txBody>
      </p:sp>
    </p:spTree>
    <p:extLst>
      <p:ext uri="{BB962C8B-B14F-4D97-AF65-F5344CB8AC3E}">
        <p14:creationId xmlns:p14="http://schemas.microsoft.com/office/powerpoint/2010/main" val="851917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DSC_0032">
            <a:extLst>
              <a:ext uri="{FF2B5EF4-FFF2-40B4-BE49-F238E27FC236}">
                <a16:creationId xmlns:a16="http://schemas.microsoft.com/office/drawing/2014/main" id="{E0311E60-43B7-78BD-B45D-6A93BE5F7A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7302" y="2741892"/>
            <a:ext cx="4931960" cy="3025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Advantages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8" y="2711450"/>
            <a:ext cx="6243464" cy="496971"/>
          </a:xfrm>
        </p:spPr>
        <p:txBody>
          <a:bodyPr/>
          <a:lstStyle/>
          <a:p>
            <a:pPr>
              <a:defRPr/>
            </a:pPr>
            <a:r>
              <a:rPr lang="en-US" sz="2000" b="0" dirty="0">
                <a:solidFill>
                  <a:schemeClr val="tx1">
                    <a:lumMod val="75000"/>
                    <a:lumOff val="25000"/>
                  </a:schemeClr>
                </a:solidFill>
                <a:latin typeface="Montserrat" pitchFamily="2" charset="77"/>
              </a:rPr>
              <a:t>Coal provides:</a:t>
            </a:r>
          </a:p>
          <a:p>
            <a:pPr marL="342900" indent="-342900">
              <a:buClr>
                <a:srgbClr val="F39071"/>
              </a:buClr>
              <a:buFont typeface="Arial" panose="020B0604020202020204" pitchFamily="34" charset="0"/>
              <a:buChar char="•"/>
              <a:defRPr/>
            </a:pPr>
            <a:r>
              <a:rPr lang="en-US" sz="2000" b="0" dirty="0">
                <a:solidFill>
                  <a:schemeClr val="tx1">
                    <a:lumMod val="75000"/>
                    <a:lumOff val="25000"/>
                  </a:schemeClr>
                </a:solidFill>
                <a:latin typeface="Montserrat" pitchFamily="2" charset="77"/>
              </a:rPr>
              <a:t>income from exports</a:t>
            </a:r>
          </a:p>
          <a:p>
            <a:pPr marL="342900" indent="-342900">
              <a:buClr>
                <a:srgbClr val="F39071"/>
              </a:buClr>
              <a:buFont typeface="Arial" panose="020B0604020202020204" pitchFamily="34" charset="0"/>
              <a:buChar char="•"/>
              <a:defRPr/>
            </a:pPr>
            <a:r>
              <a:rPr lang="en-AU" sz="2000" b="0" dirty="0">
                <a:solidFill>
                  <a:schemeClr val="tx1">
                    <a:lumMod val="75000"/>
                    <a:lumOff val="25000"/>
                  </a:schemeClr>
                </a:solidFill>
                <a:latin typeface="Montserrat" pitchFamily="2" charset="77"/>
              </a:rPr>
              <a:t>direct and indirect employment</a:t>
            </a:r>
          </a:p>
          <a:p>
            <a:pPr marL="342900" indent="-342900">
              <a:buClr>
                <a:srgbClr val="F39071"/>
              </a:buClr>
              <a:buFont typeface="Arial" panose="020B0604020202020204" pitchFamily="34" charset="0"/>
              <a:buChar char="•"/>
              <a:defRPr/>
            </a:pPr>
            <a:r>
              <a:rPr lang="en-AU" sz="2000" b="0" dirty="0">
                <a:solidFill>
                  <a:schemeClr val="tx1">
                    <a:lumMod val="75000"/>
                    <a:lumOff val="25000"/>
                  </a:schemeClr>
                </a:solidFill>
                <a:latin typeface="Montserrat" pitchFamily="2" charset="77"/>
              </a:rPr>
              <a:t>royalties to government used in essential services including schools, hospitals, roads and police</a:t>
            </a:r>
          </a:p>
          <a:p>
            <a:pPr marL="342900" indent="-342900">
              <a:buClr>
                <a:srgbClr val="F39071"/>
              </a:buClr>
              <a:buFont typeface="Arial" panose="020B0604020202020204" pitchFamily="34" charset="0"/>
              <a:buChar char="•"/>
              <a:defRPr/>
            </a:pPr>
            <a:r>
              <a:rPr lang="en-US" sz="2000" b="0" dirty="0">
                <a:solidFill>
                  <a:schemeClr val="tx1">
                    <a:lumMod val="75000"/>
                    <a:lumOff val="25000"/>
                  </a:schemeClr>
                </a:solidFill>
                <a:latin typeface="Montserrat" pitchFamily="2" charset="77"/>
              </a:rPr>
              <a:t>source of cheap, reliable, electricity.</a:t>
            </a:r>
          </a:p>
          <a:p>
            <a:endParaRPr lang="en-AU" sz="2000" b="0" dirty="0">
              <a:solidFill>
                <a:schemeClr val="tx1">
                  <a:lumMod val="75000"/>
                  <a:lumOff val="25000"/>
                </a:schemeClr>
              </a:solidFill>
              <a:latin typeface="Montserrat" pitchFamily="2" charset="77"/>
            </a:endParaRPr>
          </a:p>
        </p:txBody>
      </p:sp>
      <p:sp>
        <p:nvSpPr>
          <p:cNvPr id="7" name="TextBox 9">
            <a:extLst>
              <a:ext uri="{FF2B5EF4-FFF2-40B4-BE49-F238E27FC236}">
                <a16:creationId xmlns:a16="http://schemas.microsoft.com/office/drawing/2014/main" id="{96BEE2FE-BC4B-737E-9AD2-46D1005E3EC7}"/>
              </a:ext>
            </a:extLst>
          </p:cNvPr>
          <p:cNvSpPr txBox="1">
            <a:spLocks noChangeArrowheads="1"/>
          </p:cNvSpPr>
          <p:nvPr/>
        </p:nvSpPr>
        <p:spPr bwMode="auto">
          <a:xfrm>
            <a:off x="6845165" y="5429281"/>
            <a:ext cx="49319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600">
                <a:solidFill>
                  <a:schemeClr val="bg1"/>
                </a:solidFill>
                <a:latin typeface="Montserrat" pitchFamily="2" charset="77"/>
              </a:rPr>
              <a:t>Courtesy of Queensland Resources Council</a:t>
            </a:r>
            <a:endParaRPr lang="en-GB" altLang="en-US" sz="1600">
              <a:solidFill>
                <a:schemeClr val="bg1"/>
              </a:solidFill>
              <a:latin typeface="Montserrat" pitchFamily="2" charset="77"/>
            </a:endParaRPr>
          </a:p>
        </p:txBody>
      </p:sp>
    </p:spTree>
    <p:extLst>
      <p:ext uri="{BB962C8B-B14F-4D97-AF65-F5344CB8AC3E}">
        <p14:creationId xmlns:p14="http://schemas.microsoft.com/office/powerpoint/2010/main" val="208201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Disadvantages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7" y="2711450"/>
            <a:ext cx="11842657" cy="496971"/>
          </a:xfrm>
        </p:spPr>
        <p:txBody>
          <a:bodyPr/>
          <a:lstStyle/>
          <a:p>
            <a:pPr marL="342900" indent="-342900">
              <a:buClr>
                <a:srgbClr val="F39071"/>
              </a:buClr>
              <a:buFont typeface="Arial" panose="020B0604020202020204" pitchFamily="34" charset="0"/>
              <a:buChar char="•"/>
              <a:defRPr/>
            </a:pPr>
            <a:r>
              <a:rPr lang="en-US" sz="2500" b="0" dirty="0">
                <a:solidFill>
                  <a:schemeClr val="tx1">
                    <a:lumMod val="75000"/>
                    <a:lumOff val="25000"/>
                  </a:schemeClr>
                </a:solidFill>
                <a:latin typeface="Montserrat" pitchFamily="2" charset="77"/>
              </a:rPr>
              <a:t>Use of a non-renewable resource</a:t>
            </a:r>
          </a:p>
          <a:p>
            <a:pPr marL="342900" indent="-342900">
              <a:buClr>
                <a:srgbClr val="F39071"/>
              </a:buClr>
              <a:buFont typeface="Arial" panose="020B0604020202020204" pitchFamily="34" charset="0"/>
              <a:buChar char="•"/>
              <a:defRPr/>
            </a:pPr>
            <a:r>
              <a:rPr lang="en-US" sz="2500" b="0" dirty="0">
                <a:solidFill>
                  <a:schemeClr val="tx1">
                    <a:lumMod val="75000"/>
                    <a:lumOff val="25000"/>
                  </a:schemeClr>
                </a:solidFill>
                <a:latin typeface="Montserrat" pitchFamily="2" charset="77"/>
              </a:rPr>
              <a:t>Creates environmental impacts when mining</a:t>
            </a:r>
          </a:p>
          <a:p>
            <a:pPr marL="342900" indent="-342900">
              <a:buClr>
                <a:srgbClr val="F39071"/>
              </a:buClr>
              <a:buFont typeface="Arial" panose="020B0604020202020204" pitchFamily="34" charset="0"/>
              <a:buChar char="•"/>
              <a:defRPr/>
            </a:pPr>
            <a:r>
              <a:rPr lang="en-US" sz="2500" b="0" dirty="0">
                <a:solidFill>
                  <a:schemeClr val="tx1">
                    <a:lumMod val="75000"/>
                    <a:lumOff val="25000"/>
                  </a:schemeClr>
                </a:solidFill>
                <a:latin typeface="Montserrat" pitchFamily="2" charset="77"/>
              </a:rPr>
              <a:t>On combustion, emits air pollutants such as </a:t>
            </a:r>
            <a:r>
              <a:rPr lang="en-AU" sz="2500" b="0" dirty="0">
                <a:solidFill>
                  <a:schemeClr val="tx1">
                    <a:lumMod val="75000"/>
                    <a:lumOff val="25000"/>
                  </a:schemeClr>
                </a:solidFill>
                <a:latin typeface="Montserrat" pitchFamily="2" charset="77"/>
              </a:rPr>
              <a:t>carbon dioxide, and nitrogen oxides,</a:t>
            </a:r>
          </a:p>
          <a:p>
            <a:pPr marL="342900" indent="-342900">
              <a:buClr>
                <a:srgbClr val="F39071"/>
              </a:buClr>
              <a:buFont typeface="Arial" panose="020B0604020202020204" pitchFamily="34" charset="0"/>
              <a:buChar char="•"/>
              <a:defRPr/>
            </a:pPr>
            <a:r>
              <a:rPr lang="en-AU" sz="2500" b="0" dirty="0">
                <a:solidFill>
                  <a:schemeClr val="tx1">
                    <a:lumMod val="75000"/>
                    <a:lumOff val="25000"/>
                  </a:schemeClr>
                </a:solidFill>
                <a:latin typeface="Montserrat" pitchFamily="2" charset="77"/>
              </a:rPr>
              <a:t>Creates waste in the form of ash which needs to be stored </a:t>
            </a:r>
          </a:p>
          <a:p>
            <a:pPr marL="342900" indent="-342900">
              <a:buClr>
                <a:srgbClr val="F39071"/>
              </a:buClr>
              <a:buFont typeface="Arial" panose="020B0604020202020204" pitchFamily="34" charset="0"/>
              <a:buChar char="•"/>
              <a:defRPr/>
            </a:pPr>
            <a:r>
              <a:rPr lang="en-AU" sz="2500" b="0" dirty="0">
                <a:solidFill>
                  <a:schemeClr val="tx1">
                    <a:lumMod val="75000"/>
                    <a:lumOff val="25000"/>
                  </a:schemeClr>
                </a:solidFill>
                <a:latin typeface="Montserrat" pitchFamily="2" charset="77"/>
              </a:rPr>
              <a:t>Uses large amounts of water in the  electricity generation  process.</a:t>
            </a:r>
            <a:endParaRPr lang="en-US" sz="2500" b="0" dirty="0">
              <a:solidFill>
                <a:schemeClr val="tx1">
                  <a:lumMod val="75000"/>
                  <a:lumOff val="25000"/>
                </a:schemeClr>
              </a:solidFill>
              <a:latin typeface="Montserrat" pitchFamily="2" charset="77"/>
            </a:endParaRPr>
          </a:p>
          <a:p>
            <a:pPr>
              <a:buClr>
                <a:srgbClr val="F39071"/>
              </a:buClr>
              <a:defRPr/>
            </a:pPr>
            <a:r>
              <a:rPr lang="en-AU" sz="2500" b="0" baseline="30000" dirty="0">
                <a:solidFill>
                  <a:schemeClr val="tx1">
                    <a:lumMod val="75000"/>
                    <a:lumOff val="25000"/>
                  </a:schemeClr>
                </a:solidFill>
                <a:latin typeface="Montserrat" pitchFamily="2" charset="77"/>
              </a:rPr>
              <a:t>1</a:t>
            </a:r>
            <a:r>
              <a:rPr lang="en-AU" sz="2500" b="0" dirty="0">
                <a:solidFill>
                  <a:schemeClr val="tx1">
                    <a:lumMod val="75000"/>
                    <a:lumOff val="25000"/>
                  </a:schemeClr>
                </a:solidFill>
                <a:latin typeface="Montserrat" pitchFamily="2" charset="77"/>
              </a:rPr>
              <a:t> Source: Australian Coal Services</a:t>
            </a:r>
          </a:p>
          <a:p>
            <a:endParaRPr lang="en-AU" sz="2500" b="0" dirty="0">
              <a:solidFill>
                <a:schemeClr val="tx1">
                  <a:lumMod val="75000"/>
                  <a:lumOff val="25000"/>
                </a:schemeClr>
              </a:solidFill>
              <a:latin typeface="Montserrat" pitchFamily="2" charset="77"/>
            </a:endParaRPr>
          </a:p>
        </p:txBody>
      </p:sp>
    </p:spTree>
    <p:extLst>
      <p:ext uri="{BB962C8B-B14F-4D97-AF65-F5344CB8AC3E}">
        <p14:creationId xmlns:p14="http://schemas.microsoft.com/office/powerpoint/2010/main" val="3350823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Advantages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8" y="2711450"/>
            <a:ext cx="6243464" cy="496971"/>
          </a:xfrm>
        </p:spPr>
        <p:txBody>
          <a:bodyPr/>
          <a:lstStyle/>
          <a:p>
            <a:pPr marL="457200" indent="-457200">
              <a:buClr>
                <a:srgbClr val="F39071"/>
              </a:buClr>
              <a:buFont typeface="Arial" panose="020B0604020202020204" pitchFamily="34" charset="0"/>
              <a:buChar char="•"/>
              <a:defRPr/>
            </a:pPr>
            <a:r>
              <a:rPr lang="en-AU" sz="2800" b="0" dirty="0">
                <a:solidFill>
                  <a:schemeClr val="tx1">
                    <a:lumMod val="75000"/>
                    <a:lumOff val="25000"/>
                  </a:schemeClr>
                </a:solidFill>
                <a:latin typeface="Montserrat" pitchFamily="2" charset="77"/>
              </a:rPr>
              <a:t>Is easily combustible</a:t>
            </a:r>
          </a:p>
          <a:p>
            <a:pPr marL="457200" indent="-457200">
              <a:buClr>
                <a:srgbClr val="F39071"/>
              </a:buClr>
              <a:buFont typeface="Arial" panose="020B0604020202020204" pitchFamily="34" charset="0"/>
              <a:buChar char="•"/>
              <a:defRPr/>
            </a:pPr>
            <a:r>
              <a:rPr lang="en-AU" sz="2800" b="0" dirty="0">
                <a:solidFill>
                  <a:schemeClr val="tx1">
                    <a:lumMod val="75000"/>
                    <a:lumOff val="25000"/>
                  </a:schemeClr>
                </a:solidFill>
                <a:latin typeface="Montserrat" pitchFamily="2" charset="77"/>
              </a:rPr>
              <a:t>Has a high heating value</a:t>
            </a:r>
            <a:endParaRPr lang="en-GB" sz="2800" b="0" dirty="0">
              <a:solidFill>
                <a:schemeClr val="tx1">
                  <a:lumMod val="75000"/>
                  <a:lumOff val="25000"/>
                </a:schemeClr>
              </a:solidFill>
              <a:latin typeface="Montserrat" pitchFamily="2" charset="77"/>
            </a:endParaRPr>
          </a:p>
          <a:p>
            <a:pPr marL="457200" indent="-457200">
              <a:buClr>
                <a:srgbClr val="F39071"/>
              </a:buClr>
              <a:buFont typeface="Arial" panose="020B0604020202020204" pitchFamily="34" charset="0"/>
              <a:buChar char="•"/>
              <a:defRPr/>
            </a:pPr>
            <a:r>
              <a:rPr lang="en-AU" sz="2800" b="0" dirty="0">
                <a:solidFill>
                  <a:schemeClr val="tx1">
                    <a:lumMod val="75000"/>
                    <a:lumOff val="25000"/>
                  </a:schemeClr>
                </a:solidFill>
                <a:latin typeface="Montserrat" pitchFamily="2" charset="77"/>
              </a:rPr>
              <a:t>Is  able to be transported easily</a:t>
            </a:r>
          </a:p>
          <a:p>
            <a:endParaRPr lang="en-AU" b="0" dirty="0">
              <a:solidFill>
                <a:schemeClr val="tx1">
                  <a:lumMod val="75000"/>
                  <a:lumOff val="25000"/>
                </a:schemeClr>
              </a:solidFill>
              <a:latin typeface="Montserrat" pitchFamily="2" charset="77"/>
            </a:endParaRPr>
          </a:p>
        </p:txBody>
      </p:sp>
      <p:pic>
        <p:nvPicPr>
          <p:cNvPr id="6" name="Picture 2" descr="oil rig">
            <a:extLst>
              <a:ext uri="{FF2B5EF4-FFF2-40B4-BE49-F238E27FC236}">
                <a16:creationId xmlns:a16="http://schemas.microsoft.com/office/drawing/2014/main" id="{D9E3C05D-7B70-ACEC-AEF9-208CB5BCCB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72" t="2019" r="2072" b="2019"/>
          <a:stretch>
            <a:fillRect/>
          </a:stretch>
        </p:blipFill>
        <p:spPr bwMode="auto">
          <a:xfrm>
            <a:off x="8477516" y="2711450"/>
            <a:ext cx="2921745" cy="3056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8885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Disadvantages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7" y="2711450"/>
            <a:ext cx="11842657" cy="496971"/>
          </a:xfrm>
        </p:spPr>
        <p:txBody>
          <a:bodyPr/>
          <a:lstStyle/>
          <a:p>
            <a:pPr marL="457200" indent="-457200">
              <a:buClr>
                <a:srgbClr val="F39071"/>
              </a:buClr>
              <a:buFont typeface="Arial" panose="020B0604020202020204" pitchFamily="34" charset="0"/>
              <a:buChar char="•"/>
              <a:defRPr/>
            </a:pPr>
            <a:r>
              <a:rPr lang="en-AU" sz="2800" b="0" dirty="0">
                <a:solidFill>
                  <a:schemeClr val="tx1">
                    <a:lumMod val="75000"/>
                    <a:lumOff val="25000"/>
                  </a:schemeClr>
                </a:solidFill>
                <a:latin typeface="Montserrat" pitchFamily="2" charset="77"/>
              </a:rPr>
              <a:t>Is a non-renewable resource</a:t>
            </a:r>
          </a:p>
          <a:p>
            <a:pPr marL="457200" indent="-457200">
              <a:buClr>
                <a:srgbClr val="F39071"/>
              </a:buClr>
              <a:buFont typeface="Arial" panose="020B0604020202020204" pitchFamily="34" charset="0"/>
              <a:buChar char="•"/>
              <a:defRPr/>
            </a:pPr>
            <a:r>
              <a:rPr lang="en-AU" sz="2800" b="0" dirty="0">
                <a:solidFill>
                  <a:schemeClr val="tx1">
                    <a:lumMod val="75000"/>
                    <a:lumOff val="25000"/>
                  </a:schemeClr>
                </a:solidFill>
                <a:latin typeface="Montserrat" pitchFamily="2" charset="77"/>
              </a:rPr>
              <a:t>Combustion of oil produces greenhouse gases</a:t>
            </a:r>
          </a:p>
          <a:p>
            <a:pPr marL="457200" indent="-457200">
              <a:buClr>
                <a:srgbClr val="F39071"/>
              </a:buClr>
              <a:buFont typeface="Arial" panose="020B0604020202020204" pitchFamily="34" charset="0"/>
              <a:buChar char="•"/>
              <a:defRPr/>
            </a:pPr>
            <a:r>
              <a:rPr lang="en-AU" sz="2800" b="0" dirty="0">
                <a:solidFill>
                  <a:schemeClr val="tx1">
                    <a:lumMod val="75000"/>
                    <a:lumOff val="25000"/>
                  </a:schemeClr>
                </a:solidFill>
                <a:latin typeface="Montserrat" pitchFamily="2" charset="77"/>
              </a:rPr>
              <a:t>Sources of oil are becoming more difficult to find</a:t>
            </a:r>
          </a:p>
          <a:p>
            <a:pPr marL="457200" indent="-457200">
              <a:buClr>
                <a:srgbClr val="F39071"/>
              </a:buClr>
              <a:buFont typeface="Arial" panose="020B0604020202020204" pitchFamily="34" charset="0"/>
              <a:buChar char="•"/>
              <a:defRPr/>
            </a:pPr>
            <a:r>
              <a:rPr lang="en-AU" sz="2800" b="0" dirty="0">
                <a:solidFill>
                  <a:schemeClr val="tx1">
                    <a:lumMod val="75000"/>
                    <a:lumOff val="25000"/>
                  </a:schemeClr>
                </a:solidFill>
                <a:latin typeface="Montserrat" pitchFamily="2" charset="77"/>
              </a:rPr>
              <a:t>Cost of oil can be high (relative to demand)</a:t>
            </a:r>
            <a:endParaRPr lang="en-GB" sz="2800" b="0" dirty="0">
              <a:solidFill>
                <a:schemeClr val="tx1">
                  <a:lumMod val="75000"/>
                  <a:lumOff val="25000"/>
                </a:schemeClr>
              </a:solidFill>
              <a:latin typeface="Montserrat" pitchFamily="2" charset="77"/>
            </a:endParaRPr>
          </a:p>
          <a:p>
            <a:endParaRPr lang="en-AU" sz="2500" b="0" dirty="0">
              <a:solidFill>
                <a:schemeClr val="tx1">
                  <a:lumMod val="75000"/>
                  <a:lumOff val="25000"/>
                </a:schemeClr>
              </a:solidFill>
              <a:latin typeface="Montserrat" pitchFamily="2" charset="77"/>
            </a:endParaRPr>
          </a:p>
        </p:txBody>
      </p:sp>
    </p:spTree>
    <p:extLst>
      <p:ext uri="{BB962C8B-B14F-4D97-AF65-F5344CB8AC3E}">
        <p14:creationId xmlns:p14="http://schemas.microsoft.com/office/powerpoint/2010/main" val="1290078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asburner.jpg">
            <a:extLst>
              <a:ext uri="{FF2B5EF4-FFF2-40B4-BE49-F238E27FC236}">
                <a16:creationId xmlns:a16="http://schemas.microsoft.com/office/drawing/2014/main" id="{1AB81BFE-0271-6E40-4707-4F763EFB3CD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67303" y="2761665"/>
            <a:ext cx="4931960" cy="300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Advantages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8" y="2711450"/>
            <a:ext cx="5500860" cy="496971"/>
          </a:xfrm>
        </p:spPr>
        <p:txBody>
          <a:bodyPr/>
          <a:lstStyle/>
          <a:p>
            <a:pPr marL="342900" indent="-342900">
              <a:buClr>
                <a:srgbClr val="F39071"/>
              </a:buClr>
              <a:buFont typeface="Arial" panose="020B0604020202020204" pitchFamily="34" charset="0"/>
              <a:buChar char="•"/>
              <a:defRPr/>
            </a:pPr>
            <a:r>
              <a:rPr lang="en-AU" sz="2000" b="0" dirty="0">
                <a:solidFill>
                  <a:schemeClr val="tx1">
                    <a:lumMod val="75000"/>
                    <a:lumOff val="25000"/>
                  </a:schemeClr>
                </a:solidFill>
                <a:latin typeface="Montserrat" pitchFamily="2" charset="77"/>
              </a:rPr>
              <a:t>Produces half the greenhouse gas emissions of coal and oil</a:t>
            </a:r>
          </a:p>
          <a:p>
            <a:pPr marL="342900" indent="-342900">
              <a:buClr>
                <a:srgbClr val="F39071"/>
              </a:buClr>
              <a:buFont typeface="Arial" panose="020B0604020202020204" pitchFamily="34" charset="0"/>
              <a:buChar char="•"/>
              <a:defRPr/>
            </a:pPr>
            <a:r>
              <a:rPr lang="en-AU" sz="2000" b="0" dirty="0">
                <a:solidFill>
                  <a:schemeClr val="tx1">
                    <a:lumMod val="75000"/>
                    <a:lumOff val="25000"/>
                  </a:schemeClr>
                </a:solidFill>
                <a:latin typeface="Montserrat" pitchFamily="2" charset="77"/>
              </a:rPr>
              <a:t>Has a high heating value</a:t>
            </a:r>
          </a:p>
          <a:p>
            <a:pPr marL="342900" indent="-342900">
              <a:buClr>
                <a:srgbClr val="F39071"/>
              </a:buClr>
              <a:buFont typeface="Arial" panose="020B0604020202020204" pitchFamily="34" charset="0"/>
              <a:buChar char="•"/>
              <a:defRPr/>
            </a:pPr>
            <a:r>
              <a:rPr lang="en-AU" sz="2000" b="0" dirty="0">
                <a:solidFill>
                  <a:schemeClr val="tx1">
                    <a:lumMod val="75000"/>
                    <a:lumOff val="25000"/>
                  </a:schemeClr>
                </a:solidFill>
                <a:latin typeface="Montserrat" pitchFamily="2" charset="77"/>
              </a:rPr>
              <a:t>Is accessible from a number of areas</a:t>
            </a:r>
          </a:p>
          <a:p>
            <a:pPr marL="342900" indent="-342900">
              <a:buClr>
                <a:srgbClr val="F39071"/>
              </a:buClr>
              <a:buFont typeface="Arial" panose="020B0604020202020204" pitchFamily="34" charset="0"/>
              <a:buChar char="•"/>
              <a:defRPr/>
            </a:pPr>
            <a:r>
              <a:rPr lang="en-AU" sz="2000" b="0" dirty="0">
                <a:solidFill>
                  <a:schemeClr val="tx1">
                    <a:lumMod val="75000"/>
                    <a:lumOff val="25000"/>
                  </a:schemeClr>
                </a:solidFill>
                <a:latin typeface="Montserrat" pitchFamily="2" charset="77"/>
              </a:rPr>
              <a:t>Can be transported easily by pipes to homes and businesses</a:t>
            </a:r>
          </a:p>
          <a:p>
            <a:pPr marL="342900" indent="-342900">
              <a:buClr>
                <a:srgbClr val="F39071"/>
              </a:buClr>
              <a:buFont typeface="Arial" panose="020B0604020202020204" pitchFamily="34" charset="0"/>
              <a:buChar char="•"/>
              <a:defRPr/>
            </a:pPr>
            <a:r>
              <a:rPr lang="en-AU" sz="2000" b="0" dirty="0">
                <a:solidFill>
                  <a:schemeClr val="tx1">
                    <a:lumMod val="75000"/>
                    <a:lumOff val="25000"/>
                  </a:schemeClr>
                </a:solidFill>
                <a:latin typeface="Montserrat" pitchFamily="2" charset="77"/>
              </a:rPr>
              <a:t>Can be used as a source of hydrogen energy</a:t>
            </a:r>
            <a:endParaRPr lang="en-GB" sz="2000" b="0" dirty="0">
              <a:solidFill>
                <a:schemeClr val="tx1">
                  <a:lumMod val="75000"/>
                  <a:lumOff val="25000"/>
                </a:schemeClr>
              </a:solidFill>
              <a:latin typeface="Montserrat" pitchFamily="2" charset="77"/>
            </a:endParaRPr>
          </a:p>
          <a:p>
            <a:endParaRPr lang="en-AU" sz="2000" b="0" dirty="0">
              <a:solidFill>
                <a:schemeClr val="tx1">
                  <a:lumMod val="75000"/>
                  <a:lumOff val="25000"/>
                </a:schemeClr>
              </a:solidFill>
              <a:latin typeface="Montserrat" pitchFamily="2" charset="77"/>
            </a:endParaRPr>
          </a:p>
        </p:txBody>
      </p:sp>
      <p:sp>
        <p:nvSpPr>
          <p:cNvPr id="5" name="TextBox 4">
            <a:extLst>
              <a:ext uri="{FF2B5EF4-FFF2-40B4-BE49-F238E27FC236}">
                <a16:creationId xmlns:a16="http://schemas.microsoft.com/office/drawing/2014/main" id="{F088483A-7C40-DE87-2225-E9CB93D0FDE3}"/>
              </a:ext>
            </a:extLst>
          </p:cNvPr>
          <p:cNvSpPr txBox="1">
            <a:spLocks noChangeArrowheads="1"/>
          </p:cNvSpPr>
          <p:nvPr/>
        </p:nvSpPr>
        <p:spPr bwMode="auto">
          <a:xfrm>
            <a:off x="7671268" y="5440810"/>
            <a:ext cx="4049712" cy="327025"/>
          </a:xfrm>
          <a:prstGeom prst="rect">
            <a:avLst/>
          </a:prstGeom>
          <a:noFill/>
          <a:ln w="9525">
            <a:noFill/>
            <a:miter lim="800000"/>
            <a:headEnd/>
            <a:tailEnd/>
          </a:ln>
        </p:spPr>
        <p:txBody>
          <a:bodyPr lIns="80165" tIns="40083" rIns="80165" bIns="40083">
            <a:spAutoFit/>
          </a:bodyPr>
          <a:lstStyle/>
          <a:p>
            <a:pPr>
              <a:defRPr/>
            </a:pPr>
            <a:r>
              <a:rPr lang="en-AU" sz="1600" dirty="0">
                <a:solidFill>
                  <a:schemeClr val="bg1"/>
                </a:solidFill>
                <a:latin typeface="Montserrat" pitchFamily="2" charset="77"/>
              </a:rPr>
              <a:t>Image courtesy of  Western Power</a:t>
            </a:r>
            <a:endParaRPr lang="en-GB" sz="1600" dirty="0">
              <a:solidFill>
                <a:schemeClr val="bg1"/>
              </a:solidFill>
              <a:latin typeface="Montserrat" pitchFamily="2" charset="77"/>
            </a:endParaRPr>
          </a:p>
        </p:txBody>
      </p:sp>
    </p:spTree>
    <p:extLst>
      <p:ext uri="{BB962C8B-B14F-4D97-AF65-F5344CB8AC3E}">
        <p14:creationId xmlns:p14="http://schemas.microsoft.com/office/powerpoint/2010/main" val="1328220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Disadvantages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7" y="2711450"/>
            <a:ext cx="11842657" cy="496971"/>
          </a:xfrm>
        </p:spPr>
        <p:txBody>
          <a:bodyPr/>
          <a:lstStyle/>
          <a:p>
            <a:pPr marL="457200" indent="-457200">
              <a:buClr>
                <a:srgbClr val="F39071"/>
              </a:buClr>
              <a:buFont typeface="Arial" panose="020B0604020202020204" pitchFamily="34" charset="0"/>
              <a:buChar char="•"/>
              <a:defRPr/>
            </a:pPr>
            <a:r>
              <a:rPr lang="en-AU" sz="2800" b="0" dirty="0">
                <a:solidFill>
                  <a:schemeClr val="tx1">
                    <a:lumMod val="75000"/>
                    <a:lumOff val="25000"/>
                  </a:schemeClr>
                </a:solidFill>
                <a:latin typeface="Montserrat" pitchFamily="2" charset="77"/>
              </a:rPr>
              <a:t>Is a non-renewable resource</a:t>
            </a:r>
          </a:p>
          <a:p>
            <a:pPr marL="457200" indent="-457200">
              <a:buClr>
                <a:srgbClr val="F39071"/>
              </a:buClr>
              <a:buFont typeface="Arial" panose="020B0604020202020204" pitchFamily="34" charset="0"/>
              <a:buChar char="•"/>
              <a:defRPr/>
            </a:pPr>
            <a:r>
              <a:rPr lang="en-AU" sz="2800" b="0" dirty="0">
                <a:solidFill>
                  <a:schemeClr val="tx1">
                    <a:lumMod val="75000"/>
                    <a:lumOff val="25000"/>
                  </a:schemeClr>
                </a:solidFill>
                <a:latin typeface="Montserrat" pitchFamily="2" charset="77"/>
              </a:rPr>
              <a:t>On combustion produces greenhouse gases; mainly carbon dioxide</a:t>
            </a:r>
          </a:p>
          <a:p>
            <a:pPr marL="457200" indent="-457200">
              <a:buClr>
                <a:srgbClr val="F39071"/>
              </a:buClr>
              <a:buFont typeface="Arial" panose="020B0604020202020204" pitchFamily="34" charset="0"/>
              <a:buChar char="•"/>
              <a:defRPr/>
            </a:pPr>
            <a:r>
              <a:rPr lang="en-AU" sz="2800" b="0" dirty="0">
                <a:solidFill>
                  <a:schemeClr val="tx1">
                    <a:lumMod val="75000"/>
                    <a:lumOff val="25000"/>
                  </a:schemeClr>
                </a:solidFill>
                <a:latin typeface="Montserrat" pitchFamily="2" charset="77"/>
              </a:rPr>
              <a:t>Costs involved in exploration,  infrastructure e.g. plants and pipelines</a:t>
            </a:r>
            <a:endParaRPr lang="en-GB" sz="2800" b="0" dirty="0">
              <a:solidFill>
                <a:schemeClr val="tx1">
                  <a:lumMod val="75000"/>
                  <a:lumOff val="25000"/>
                </a:schemeClr>
              </a:solidFill>
              <a:latin typeface="Montserrat" pitchFamily="2" charset="77"/>
            </a:endParaRPr>
          </a:p>
          <a:p>
            <a:endParaRPr lang="en-AU" sz="2500" b="0" dirty="0">
              <a:solidFill>
                <a:schemeClr val="tx1">
                  <a:lumMod val="75000"/>
                  <a:lumOff val="25000"/>
                </a:schemeClr>
              </a:solidFill>
              <a:latin typeface="Montserrat" pitchFamily="2" charset="77"/>
            </a:endParaRPr>
          </a:p>
        </p:txBody>
      </p:sp>
    </p:spTree>
    <p:extLst>
      <p:ext uri="{BB962C8B-B14F-4D97-AF65-F5344CB8AC3E}">
        <p14:creationId xmlns:p14="http://schemas.microsoft.com/office/powerpoint/2010/main" val="1771932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j0144647">
            <a:extLst>
              <a:ext uri="{FF2B5EF4-FFF2-40B4-BE49-F238E27FC236}">
                <a16:creationId xmlns:a16="http://schemas.microsoft.com/office/drawing/2014/main" id="{ED19EFD9-2DD6-0198-1CBC-27287FFEF2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7303" y="2756102"/>
            <a:ext cx="4931961" cy="301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Solar Energy</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8" y="2711450"/>
            <a:ext cx="5500860" cy="496971"/>
          </a:xfrm>
        </p:spPr>
        <p:txBody>
          <a:bodyPr/>
          <a:lstStyle/>
          <a:p>
            <a:pPr>
              <a:defRPr/>
            </a:pPr>
            <a:r>
              <a:rPr lang="en-US" b="0" dirty="0">
                <a:solidFill>
                  <a:schemeClr val="tx1">
                    <a:lumMod val="75000"/>
                    <a:lumOff val="25000"/>
                  </a:schemeClr>
                </a:solidFill>
                <a:latin typeface="Montserrat" pitchFamily="2" charset="77"/>
              </a:rPr>
              <a:t>Solar energy can be:</a:t>
            </a:r>
          </a:p>
          <a:p>
            <a:pPr>
              <a:buFont typeface="Arial" pitchFamily="34" charset="0"/>
              <a:buChar char="•"/>
              <a:defRPr/>
            </a:pPr>
            <a:endParaRPr lang="en-US" b="0" dirty="0">
              <a:solidFill>
                <a:schemeClr val="tx1">
                  <a:lumMod val="75000"/>
                  <a:lumOff val="25000"/>
                </a:schemeClr>
              </a:solidFill>
              <a:latin typeface="Montserrat" pitchFamily="2" charset="77"/>
            </a:endParaRP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Direct solar heating</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Photo-voltaic</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Thermal electric</a:t>
            </a:r>
            <a:endParaRPr lang="en-GB" b="0" dirty="0">
              <a:solidFill>
                <a:schemeClr val="tx1">
                  <a:lumMod val="75000"/>
                  <a:lumOff val="25000"/>
                </a:schemeClr>
              </a:solidFill>
              <a:latin typeface="Montserrat" pitchFamily="2" charset="77"/>
              <a:cs typeface="Arial" charset="0"/>
            </a:endParaRPr>
          </a:p>
          <a:p>
            <a:endParaRPr lang="en-AU" b="0" dirty="0">
              <a:solidFill>
                <a:schemeClr val="tx1">
                  <a:lumMod val="75000"/>
                  <a:lumOff val="25000"/>
                </a:schemeClr>
              </a:solidFill>
              <a:latin typeface="Montserrat" pitchFamily="2" charset="77"/>
            </a:endParaRPr>
          </a:p>
        </p:txBody>
      </p:sp>
    </p:spTree>
    <p:extLst>
      <p:ext uri="{BB962C8B-B14F-4D97-AF65-F5344CB8AC3E}">
        <p14:creationId xmlns:p14="http://schemas.microsoft.com/office/powerpoint/2010/main" val="3435284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8" descr="Solar_two">
            <a:extLst>
              <a:ext uri="{FF2B5EF4-FFF2-40B4-BE49-F238E27FC236}">
                <a16:creationId xmlns:a16="http://schemas.microsoft.com/office/drawing/2014/main" id="{3B0FBE63-EB46-8E2D-0F45-B13845D872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7303" y="2410272"/>
            <a:ext cx="5052251"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Advantages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8" y="2711450"/>
            <a:ext cx="5500860" cy="496971"/>
          </a:xfrm>
        </p:spPr>
        <p:txBody>
          <a:bodyPr/>
          <a:lstStyle/>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Renewable</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Limited CO2 emissions</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The source of energy is free</a:t>
            </a:r>
          </a:p>
          <a:p>
            <a:endParaRPr lang="en-AU" b="0" dirty="0">
              <a:solidFill>
                <a:schemeClr val="tx1">
                  <a:lumMod val="75000"/>
                  <a:lumOff val="25000"/>
                </a:schemeClr>
              </a:solidFill>
              <a:latin typeface="Montserrat" pitchFamily="2" charset="77"/>
            </a:endParaRPr>
          </a:p>
        </p:txBody>
      </p:sp>
      <p:sp>
        <p:nvSpPr>
          <p:cNvPr id="7" name="TextBox 9">
            <a:extLst>
              <a:ext uri="{FF2B5EF4-FFF2-40B4-BE49-F238E27FC236}">
                <a16:creationId xmlns:a16="http://schemas.microsoft.com/office/drawing/2014/main" id="{0D097BCA-9C2E-9EB3-0A6A-497A58297A3C}"/>
              </a:ext>
            </a:extLst>
          </p:cNvPr>
          <p:cNvSpPr txBox="1">
            <a:spLocks noChangeArrowheads="1"/>
          </p:cNvSpPr>
          <p:nvPr/>
        </p:nvSpPr>
        <p:spPr bwMode="auto">
          <a:xfrm>
            <a:off x="6768260" y="5429281"/>
            <a:ext cx="47512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600" dirty="0">
                <a:solidFill>
                  <a:schemeClr val="bg1"/>
                </a:solidFill>
                <a:latin typeface="Montserrat" pitchFamily="2" charset="77"/>
              </a:rPr>
              <a:t>Source: United States Department of Energy</a:t>
            </a:r>
            <a:endParaRPr lang="en-GB" altLang="en-US" sz="1600" dirty="0">
              <a:solidFill>
                <a:schemeClr val="bg1"/>
              </a:solidFill>
              <a:latin typeface="Montserrat" pitchFamily="2" charset="77"/>
            </a:endParaRPr>
          </a:p>
        </p:txBody>
      </p:sp>
    </p:spTree>
    <p:extLst>
      <p:ext uri="{BB962C8B-B14F-4D97-AF65-F5344CB8AC3E}">
        <p14:creationId xmlns:p14="http://schemas.microsoft.com/office/powerpoint/2010/main" val="2703992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Disadvantages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7" y="2711450"/>
            <a:ext cx="11842657" cy="496971"/>
          </a:xfrm>
        </p:spPr>
        <p:txBody>
          <a:bodyPr/>
          <a:lstStyle/>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Not always sunny (not reliable)</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Technology is expensive.</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Cost of power is high</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Equipment can be damaged in storms </a:t>
            </a:r>
            <a:r>
              <a:rPr lang="en-US" b="0" dirty="0" err="1">
                <a:solidFill>
                  <a:schemeClr val="tx1">
                    <a:lumMod val="75000"/>
                    <a:lumOff val="25000"/>
                  </a:schemeClr>
                </a:solidFill>
                <a:latin typeface="Montserrat" pitchFamily="2" charset="77"/>
              </a:rPr>
              <a:t>etc</a:t>
            </a:r>
            <a:endParaRPr lang="en-US" b="0" dirty="0">
              <a:solidFill>
                <a:schemeClr val="tx1">
                  <a:lumMod val="75000"/>
                  <a:lumOff val="25000"/>
                </a:schemeClr>
              </a:solidFill>
              <a:latin typeface="Montserrat" pitchFamily="2" charset="77"/>
            </a:endParaRP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Dust </a:t>
            </a:r>
            <a:r>
              <a:rPr lang="en-US" b="0" dirty="0" err="1">
                <a:solidFill>
                  <a:schemeClr val="tx1">
                    <a:lumMod val="75000"/>
                    <a:lumOff val="25000"/>
                  </a:schemeClr>
                </a:solidFill>
                <a:latin typeface="Montserrat" pitchFamily="2" charset="77"/>
              </a:rPr>
              <a:t>etc</a:t>
            </a:r>
            <a:r>
              <a:rPr lang="en-US" b="0" dirty="0">
                <a:solidFill>
                  <a:schemeClr val="tx1">
                    <a:lumMod val="75000"/>
                    <a:lumOff val="25000"/>
                  </a:schemeClr>
                </a:solidFill>
                <a:latin typeface="Montserrat" pitchFamily="2" charset="77"/>
              </a:rPr>
              <a:t> can impact on effectiveness</a:t>
            </a:r>
          </a:p>
          <a:p>
            <a:endParaRPr lang="en-AU" sz="2500" b="0" dirty="0">
              <a:solidFill>
                <a:schemeClr val="tx1">
                  <a:lumMod val="75000"/>
                  <a:lumOff val="25000"/>
                </a:schemeClr>
              </a:solidFill>
              <a:latin typeface="Montserrat" pitchFamily="2" charset="77"/>
            </a:endParaRPr>
          </a:p>
        </p:txBody>
      </p:sp>
    </p:spTree>
    <p:extLst>
      <p:ext uri="{BB962C8B-B14F-4D97-AF65-F5344CB8AC3E}">
        <p14:creationId xmlns:p14="http://schemas.microsoft.com/office/powerpoint/2010/main" val="1343946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Tidal Energy</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8" y="2711450"/>
            <a:ext cx="7091362" cy="496971"/>
          </a:xfrm>
        </p:spPr>
        <p:txBody>
          <a:bodyPr/>
          <a:lstStyle/>
          <a:p>
            <a:pPr>
              <a:spcBef>
                <a:spcPct val="50000"/>
              </a:spcBef>
              <a:defRPr/>
            </a:pPr>
            <a:r>
              <a:rPr lang="en-US" b="0" dirty="0">
                <a:solidFill>
                  <a:schemeClr val="tx1">
                    <a:lumMod val="75000"/>
                    <a:lumOff val="25000"/>
                  </a:schemeClr>
                </a:solidFill>
                <a:latin typeface="Montserrat" pitchFamily="2" charset="77"/>
              </a:rPr>
              <a:t>Who has noticed tidal movements?</a:t>
            </a:r>
          </a:p>
          <a:p>
            <a:pPr>
              <a:spcBef>
                <a:spcPct val="50000"/>
              </a:spcBef>
              <a:defRPr/>
            </a:pPr>
            <a:r>
              <a:rPr lang="en-US" b="0" dirty="0">
                <a:solidFill>
                  <a:schemeClr val="tx1">
                    <a:lumMod val="75000"/>
                    <a:lumOff val="25000"/>
                  </a:schemeClr>
                </a:solidFill>
                <a:latin typeface="Montserrat" pitchFamily="2" charset="77"/>
              </a:rPr>
              <a:t>Where?</a:t>
            </a:r>
          </a:p>
          <a:p>
            <a:pPr>
              <a:spcBef>
                <a:spcPct val="50000"/>
              </a:spcBef>
              <a:defRPr/>
            </a:pPr>
            <a:r>
              <a:rPr lang="en-US" b="0" dirty="0">
                <a:solidFill>
                  <a:schemeClr val="tx1">
                    <a:lumMod val="75000"/>
                    <a:lumOff val="25000"/>
                  </a:schemeClr>
                </a:solidFill>
                <a:latin typeface="Montserrat" pitchFamily="2" charset="77"/>
              </a:rPr>
              <a:t>How much?</a:t>
            </a:r>
          </a:p>
          <a:p>
            <a:endParaRPr lang="en-AU" b="0" dirty="0">
              <a:solidFill>
                <a:schemeClr val="tx1">
                  <a:lumMod val="75000"/>
                  <a:lumOff val="25000"/>
                </a:schemeClr>
              </a:solidFill>
              <a:latin typeface="Montserrat" pitchFamily="2" charset="77"/>
            </a:endParaRPr>
          </a:p>
        </p:txBody>
      </p:sp>
      <p:pic>
        <p:nvPicPr>
          <p:cNvPr id="4" name="Picture 7" descr="lowTide">
            <a:extLst>
              <a:ext uri="{FF2B5EF4-FFF2-40B4-BE49-F238E27FC236}">
                <a16:creationId xmlns:a16="http://schemas.microsoft.com/office/drawing/2014/main" id="{B35BEAED-4464-B06F-E96D-8CB2736CCB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0306" y="2277036"/>
            <a:ext cx="3348958" cy="34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762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Tidal Energy</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8" y="2711450"/>
            <a:ext cx="6069386" cy="496971"/>
          </a:xfrm>
        </p:spPr>
        <p:txBody>
          <a:bodyPr/>
          <a:lstStyle/>
          <a:p>
            <a:pPr>
              <a:spcBef>
                <a:spcPct val="50000"/>
              </a:spcBef>
              <a:defRPr/>
            </a:pPr>
            <a:r>
              <a:rPr lang="en-US" b="0" dirty="0">
                <a:solidFill>
                  <a:schemeClr val="tx1">
                    <a:lumMod val="75000"/>
                    <a:lumOff val="25000"/>
                  </a:schemeClr>
                </a:solidFill>
                <a:latin typeface="Montserrat" pitchFamily="2" charset="77"/>
              </a:rPr>
              <a:t>The tidal movement can pass through turbines to generate electricity. </a:t>
            </a:r>
          </a:p>
          <a:p>
            <a:endParaRPr lang="en-AU" b="0" dirty="0">
              <a:solidFill>
                <a:schemeClr val="tx1">
                  <a:lumMod val="75000"/>
                  <a:lumOff val="25000"/>
                </a:schemeClr>
              </a:solidFill>
              <a:latin typeface="Montserrat" pitchFamily="2" charset="77"/>
            </a:endParaRPr>
          </a:p>
        </p:txBody>
      </p:sp>
      <p:pic>
        <p:nvPicPr>
          <p:cNvPr id="5" name="Picture 8" descr="TidalStream_Tidal_Farm_Pic">
            <a:extLst>
              <a:ext uri="{FF2B5EF4-FFF2-40B4-BE49-F238E27FC236}">
                <a16:creationId xmlns:a16="http://schemas.microsoft.com/office/drawing/2014/main" id="{F327F0F9-28FE-1E5E-BDF4-EF78A5BAC7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7303" y="2412635"/>
            <a:ext cx="5052251" cy="335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9">
            <a:extLst>
              <a:ext uri="{FF2B5EF4-FFF2-40B4-BE49-F238E27FC236}">
                <a16:creationId xmlns:a16="http://schemas.microsoft.com/office/drawing/2014/main" id="{45B9B3FF-F200-9067-D451-D137CFA32D08}"/>
              </a:ext>
            </a:extLst>
          </p:cNvPr>
          <p:cNvSpPr txBox="1">
            <a:spLocks noChangeArrowheads="1"/>
          </p:cNvSpPr>
          <p:nvPr/>
        </p:nvSpPr>
        <p:spPr bwMode="auto">
          <a:xfrm>
            <a:off x="7997078" y="5429281"/>
            <a:ext cx="3929063" cy="338554"/>
          </a:xfrm>
          <a:prstGeom prst="rect">
            <a:avLst/>
          </a:prstGeom>
          <a:noFill/>
          <a:ln w="9525">
            <a:noFill/>
            <a:miter lim="800000"/>
            <a:headEnd/>
            <a:tailEnd/>
          </a:ln>
        </p:spPr>
        <p:txBody>
          <a:bodyPr>
            <a:spAutoFit/>
          </a:bodyPr>
          <a:lstStyle/>
          <a:p>
            <a:pPr>
              <a:defRPr/>
            </a:pPr>
            <a:r>
              <a:rPr lang="en-AU" sz="1600" dirty="0">
                <a:solidFill>
                  <a:schemeClr val="bg1"/>
                </a:solidFill>
                <a:latin typeface="Montserrat" pitchFamily="2" charset="77"/>
              </a:rPr>
              <a:t>Source: commons.wikimedia.org</a:t>
            </a:r>
            <a:endParaRPr lang="en-GB" sz="1600" dirty="0">
              <a:solidFill>
                <a:schemeClr val="bg1"/>
              </a:solidFill>
              <a:latin typeface="Montserrat" pitchFamily="2" charset="77"/>
            </a:endParaRPr>
          </a:p>
        </p:txBody>
      </p:sp>
    </p:spTree>
    <p:extLst>
      <p:ext uri="{BB962C8B-B14F-4D97-AF65-F5344CB8AC3E}">
        <p14:creationId xmlns:p14="http://schemas.microsoft.com/office/powerpoint/2010/main" val="954743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Advantages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7" y="2711450"/>
            <a:ext cx="11842657" cy="496971"/>
          </a:xfrm>
        </p:spPr>
        <p:txBody>
          <a:bodyPr/>
          <a:lstStyle/>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Renewable</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Limited CO2 emissions; in construction of equipment</a:t>
            </a:r>
          </a:p>
          <a:p>
            <a:endParaRPr lang="en-AU" sz="2500" b="0" dirty="0">
              <a:solidFill>
                <a:schemeClr val="tx1">
                  <a:lumMod val="75000"/>
                  <a:lumOff val="25000"/>
                </a:schemeClr>
              </a:solidFill>
              <a:latin typeface="Montserrat" pitchFamily="2" charset="77"/>
            </a:endParaRPr>
          </a:p>
        </p:txBody>
      </p:sp>
    </p:spTree>
    <p:extLst>
      <p:ext uri="{BB962C8B-B14F-4D97-AF65-F5344CB8AC3E}">
        <p14:creationId xmlns:p14="http://schemas.microsoft.com/office/powerpoint/2010/main" val="2052588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Disadvantages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7" y="2711450"/>
            <a:ext cx="11842657" cy="496971"/>
          </a:xfrm>
        </p:spPr>
        <p:txBody>
          <a:bodyPr/>
          <a:lstStyle/>
          <a:p>
            <a:pPr marL="457200" indent="-457200">
              <a:lnSpc>
                <a:spcPct val="90000"/>
              </a:lnSpc>
              <a:buClr>
                <a:srgbClr val="F39071"/>
              </a:buClr>
              <a:buFont typeface="Arial" panose="020B0604020202020204" pitchFamily="34" charset="0"/>
              <a:buChar char="•"/>
              <a:defRPr/>
            </a:pPr>
            <a:r>
              <a:rPr lang="en-US" sz="2600" b="0" dirty="0">
                <a:solidFill>
                  <a:schemeClr val="tx1">
                    <a:lumMod val="75000"/>
                    <a:lumOff val="25000"/>
                  </a:schemeClr>
                </a:solidFill>
                <a:latin typeface="Montserrat" pitchFamily="2" charset="77"/>
              </a:rPr>
              <a:t>Can restrict shipping</a:t>
            </a:r>
          </a:p>
          <a:p>
            <a:pPr marL="457200" indent="-457200">
              <a:lnSpc>
                <a:spcPct val="90000"/>
              </a:lnSpc>
              <a:buClr>
                <a:srgbClr val="F39071"/>
              </a:buClr>
              <a:buFont typeface="Arial" panose="020B0604020202020204" pitchFamily="34" charset="0"/>
              <a:buChar char="•"/>
              <a:defRPr/>
            </a:pPr>
            <a:r>
              <a:rPr lang="en-US" sz="2600" b="0" dirty="0">
                <a:solidFill>
                  <a:schemeClr val="tx1">
                    <a:lumMod val="75000"/>
                    <a:lumOff val="25000"/>
                  </a:schemeClr>
                </a:solidFill>
                <a:latin typeface="Montserrat" pitchFamily="2" charset="77"/>
              </a:rPr>
              <a:t>Turbines  can over heat</a:t>
            </a:r>
          </a:p>
          <a:p>
            <a:pPr marL="457200" indent="-457200">
              <a:lnSpc>
                <a:spcPct val="90000"/>
              </a:lnSpc>
              <a:buClr>
                <a:srgbClr val="F39071"/>
              </a:buClr>
              <a:buFont typeface="Arial" panose="020B0604020202020204" pitchFamily="34" charset="0"/>
              <a:buChar char="•"/>
              <a:defRPr/>
            </a:pPr>
            <a:r>
              <a:rPr lang="en-US" sz="2600" b="0" dirty="0">
                <a:solidFill>
                  <a:schemeClr val="tx1">
                    <a:lumMod val="75000"/>
                    <a:lumOff val="25000"/>
                  </a:schemeClr>
                </a:solidFill>
                <a:latin typeface="Montserrat" pitchFamily="2" charset="77"/>
              </a:rPr>
              <a:t>May impact on marine life and coastal ecosystems (mangroves)</a:t>
            </a:r>
          </a:p>
          <a:p>
            <a:pPr marL="457200" indent="-457200">
              <a:lnSpc>
                <a:spcPct val="90000"/>
              </a:lnSpc>
              <a:buClr>
                <a:srgbClr val="F39071"/>
              </a:buClr>
              <a:buFont typeface="Arial" panose="020B0604020202020204" pitchFamily="34" charset="0"/>
              <a:buChar char="•"/>
              <a:defRPr/>
            </a:pPr>
            <a:r>
              <a:rPr lang="en-US" sz="2600" b="0" dirty="0">
                <a:solidFill>
                  <a:schemeClr val="tx1">
                    <a:lumMod val="75000"/>
                    <a:lumOff val="25000"/>
                  </a:schemeClr>
                </a:solidFill>
                <a:latin typeface="Montserrat" pitchFamily="2" charset="77"/>
              </a:rPr>
              <a:t>Not all tidal ranges have a large enough range </a:t>
            </a:r>
          </a:p>
          <a:p>
            <a:pPr marL="457200" indent="-457200">
              <a:lnSpc>
                <a:spcPct val="90000"/>
              </a:lnSpc>
              <a:buClr>
                <a:srgbClr val="F39071"/>
              </a:buClr>
              <a:buFont typeface="Arial" panose="020B0604020202020204" pitchFamily="34" charset="0"/>
              <a:buChar char="•"/>
              <a:defRPr/>
            </a:pPr>
            <a:r>
              <a:rPr lang="en-US" sz="2600" b="0" dirty="0">
                <a:solidFill>
                  <a:schemeClr val="tx1">
                    <a:lumMod val="75000"/>
                    <a:lumOff val="25000"/>
                  </a:schemeClr>
                </a:solidFill>
                <a:latin typeface="Montserrat" pitchFamily="2" charset="77"/>
              </a:rPr>
              <a:t>Do not produce a lot of electricity</a:t>
            </a:r>
          </a:p>
          <a:p>
            <a:pPr marL="457200" indent="-457200">
              <a:lnSpc>
                <a:spcPct val="90000"/>
              </a:lnSpc>
              <a:buClr>
                <a:srgbClr val="F39071"/>
              </a:buClr>
              <a:buFont typeface="Arial" panose="020B0604020202020204" pitchFamily="34" charset="0"/>
              <a:buChar char="•"/>
              <a:defRPr/>
            </a:pPr>
            <a:r>
              <a:rPr lang="en-US" sz="2600" b="0" dirty="0">
                <a:solidFill>
                  <a:schemeClr val="tx1">
                    <a:lumMod val="75000"/>
                    <a:lumOff val="25000"/>
                  </a:schemeClr>
                </a:solidFill>
                <a:latin typeface="Montserrat" pitchFamily="2" charset="77"/>
              </a:rPr>
              <a:t>Barrages can change the flow of water and, consequently, the habitat for birds and other wildlife. </a:t>
            </a:r>
          </a:p>
          <a:p>
            <a:endParaRPr lang="en-AU" sz="2500" b="0" dirty="0">
              <a:solidFill>
                <a:schemeClr val="tx1">
                  <a:lumMod val="75000"/>
                  <a:lumOff val="25000"/>
                </a:schemeClr>
              </a:solidFill>
              <a:latin typeface="Montserrat" pitchFamily="2" charset="77"/>
            </a:endParaRPr>
          </a:p>
        </p:txBody>
      </p:sp>
    </p:spTree>
    <p:extLst>
      <p:ext uri="{BB962C8B-B14F-4D97-AF65-F5344CB8AC3E}">
        <p14:creationId xmlns:p14="http://schemas.microsoft.com/office/powerpoint/2010/main" val="384684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Hydro Electricity</a:t>
            </a:r>
          </a:p>
        </p:txBody>
      </p:sp>
      <p:pic>
        <p:nvPicPr>
          <p:cNvPr id="4" name="Picture 8">
            <a:extLst>
              <a:ext uri="{FF2B5EF4-FFF2-40B4-BE49-F238E27FC236}">
                <a16:creationId xmlns:a16="http://schemas.microsoft.com/office/drawing/2014/main" id="{4B93295E-1F71-E35D-5490-F6FA652F99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7849"/>
          <a:stretch>
            <a:fillRect/>
          </a:stretch>
        </p:blipFill>
        <p:spPr bwMode="auto">
          <a:xfrm>
            <a:off x="3314700" y="2125756"/>
            <a:ext cx="55626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3314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Advantages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7" y="2711450"/>
            <a:ext cx="11842657" cy="496971"/>
          </a:xfrm>
        </p:spPr>
        <p:txBody>
          <a:bodyPr/>
          <a:lstStyle/>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Renewable form of energy</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Limited CO2 emissions except in construction of equipment and if coal fired power is used to pump water back up to a higher dam</a:t>
            </a:r>
          </a:p>
          <a:p>
            <a:endParaRPr lang="en-AU" sz="2500" b="0" dirty="0">
              <a:solidFill>
                <a:schemeClr val="tx1">
                  <a:lumMod val="75000"/>
                  <a:lumOff val="25000"/>
                </a:schemeClr>
              </a:solidFill>
              <a:latin typeface="Montserrat" pitchFamily="2" charset="77"/>
            </a:endParaRPr>
          </a:p>
        </p:txBody>
      </p:sp>
    </p:spTree>
    <p:extLst>
      <p:ext uri="{BB962C8B-B14F-4D97-AF65-F5344CB8AC3E}">
        <p14:creationId xmlns:p14="http://schemas.microsoft.com/office/powerpoint/2010/main" val="3645969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Disadvantages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7" y="2711450"/>
            <a:ext cx="11842657" cy="496971"/>
          </a:xfrm>
        </p:spPr>
        <p:txBody>
          <a:bodyPr/>
          <a:lstStyle/>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A suitable site is not always near where energy is being used</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The building of large dams floods large areas and causes damage to existing habitats. </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Changing the flow of a river can affect the water supply to other areas</a:t>
            </a:r>
          </a:p>
          <a:p>
            <a:endParaRPr lang="en-AU" b="0" dirty="0">
              <a:solidFill>
                <a:schemeClr val="tx1">
                  <a:lumMod val="75000"/>
                  <a:lumOff val="25000"/>
                </a:schemeClr>
              </a:solidFill>
              <a:latin typeface="Montserrat" pitchFamily="2" charset="77"/>
            </a:endParaRPr>
          </a:p>
        </p:txBody>
      </p:sp>
    </p:spTree>
    <p:extLst>
      <p:ext uri="{BB962C8B-B14F-4D97-AF65-F5344CB8AC3E}">
        <p14:creationId xmlns:p14="http://schemas.microsoft.com/office/powerpoint/2010/main" val="2689433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descr="j0401905">
            <a:extLst>
              <a:ext uri="{FF2B5EF4-FFF2-40B4-BE49-F238E27FC236}">
                <a16:creationId xmlns:a16="http://schemas.microsoft.com/office/drawing/2014/main" id="{A77FDBC0-4273-8A96-DA87-488F807736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3856" y="1846356"/>
            <a:ext cx="6364288" cy="424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Nuclear</a:t>
            </a:r>
          </a:p>
        </p:txBody>
      </p:sp>
      <p:sp>
        <p:nvSpPr>
          <p:cNvPr id="5" name="Text Box 8">
            <a:extLst>
              <a:ext uri="{FF2B5EF4-FFF2-40B4-BE49-F238E27FC236}">
                <a16:creationId xmlns:a16="http://schemas.microsoft.com/office/drawing/2014/main" id="{BF5C62B9-098C-E161-D6CF-5D02EE9B371D}"/>
              </a:ext>
            </a:extLst>
          </p:cNvPr>
          <p:cNvSpPr txBox="1">
            <a:spLocks noChangeArrowheads="1"/>
          </p:cNvSpPr>
          <p:nvPr/>
        </p:nvSpPr>
        <p:spPr bwMode="auto">
          <a:xfrm>
            <a:off x="2913856" y="6088156"/>
            <a:ext cx="6357938" cy="369887"/>
          </a:xfrm>
          <a:prstGeom prst="rect">
            <a:avLst/>
          </a:prstGeom>
          <a:noFill/>
          <a:ln w="9525">
            <a:noFill/>
            <a:miter lim="800000"/>
            <a:headEnd/>
            <a:tailEnd/>
          </a:ln>
        </p:spPr>
        <p:txBody>
          <a:bodyPr>
            <a:spAutoFit/>
          </a:bodyPr>
          <a:lstStyle/>
          <a:p>
            <a:pPr algn="ctr">
              <a:spcBef>
                <a:spcPct val="50000"/>
              </a:spcBef>
              <a:defRPr/>
            </a:pPr>
            <a:r>
              <a:rPr lang="en-US" dirty="0">
                <a:solidFill>
                  <a:schemeClr val="tx1">
                    <a:lumMod val="75000"/>
                    <a:lumOff val="25000"/>
                  </a:schemeClr>
                </a:solidFill>
                <a:latin typeface="Montserrat" pitchFamily="2" charset="77"/>
              </a:rPr>
              <a:t>Splitting atoms to create energy.</a:t>
            </a:r>
          </a:p>
        </p:txBody>
      </p:sp>
    </p:spTree>
    <p:extLst>
      <p:ext uri="{BB962C8B-B14F-4D97-AF65-F5344CB8AC3E}">
        <p14:creationId xmlns:p14="http://schemas.microsoft.com/office/powerpoint/2010/main" val="4059173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800px-DE_KKW_Grohnde">
            <a:extLst>
              <a:ext uri="{FF2B5EF4-FFF2-40B4-BE49-F238E27FC236}">
                <a16:creationId xmlns:a16="http://schemas.microsoft.com/office/drawing/2014/main" id="{1ABC3F09-DDE4-CA5E-8A11-FB32C4031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698" y="2413979"/>
            <a:ext cx="5794856" cy="335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Nuclear</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4590" y="2410272"/>
            <a:ext cx="5500860" cy="496971"/>
          </a:xfrm>
        </p:spPr>
        <p:txBody>
          <a:bodyPr/>
          <a:lstStyle/>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17% of world energy from uranium</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437 nuclear power plants in operation world wide</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70% France’s energy nuclear</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Australia provides 30% world’s uranium</a:t>
            </a:r>
          </a:p>
          <a:p>
            <a:endParaRPr lang="en-AU" b="0" dirty="0">
              <a:solidFill>
                <a:schemeClr val="tx1">
                  <a:lumMod val="65000"/>
                  <a:lumOff val="35000"/>
                </a:schemeClr>
              </a:solidFill>
              <a:latin typeface="Montserrat" pitchFamily="2" charset="77"/>
            </a:endParaRPr>
          </a:p>
        </p:txBody>
      </p:sp>
    </p:spTree>
    <p:extLst>
      <p:ext uri="{BB962C8B-B14F-4D97-AF65-F5344CB8AC3E}">
        <p14:creationId xmlns:p14="http://schemas.microsoft.com/office/powerpoint/2010/main" val="4087759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Advantages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6" y="2711449"/>
            <a:ext cx="7076849" cy="496971"/>
          </a:xfrm>
        </p:spPr>
        <p:txBody>
          <a:bodyPr/>
          <a:lstStyle/>
          <a:p>
            <a:pPr marL="457200" indent="-457200">
              <a:spcBef>
                <a:spcPct val="50000"/>
              </a:spcBef>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Uses lesser amount of uranium compared with coal for the same energy output.</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No CO</a:t>
            </a:r>
            <a:r>
              <a:rPr lang="en-US" b="0" baseline="-25000" dirty="0">
                <a:solidFill>
                  <a:schemeClr val="tx1">
                    <a:lumMod val="75000"/>
                    <a:lumOff val="25000"/>
                  </a:schemeClr>
                </a:solidFill>
                <a:latin typeface="Montserrat" pitchFamily="2" charset="77"/>
              </a:rPr>
              <a:t>2</a:t>
            </a:r>
            <a:r>
              <a:rPr lang="en-US" b="0" dirty="0">
                <a:solidFill>
                  <a:schemeClr val="tx1">
                    <a:lumMod val="75000"/>
                    <a:lumOff val="25000"/>
                  </a:schemeClr>
                </a:solidFill>
                <a:latin typeface="Montserrat" pitchFamily="2" charset="77"/>
              </a:rPr>
              <a:t> emissions</a:t>
            </a:r>
          </a:p>
          <a:p>
            <a:endParaRPr lang="en-AU" b="0" dirty="0">
              <a:solidFill>
                <a:schemeClr val="tx1">
                  <a:lumMod val="65000"/>
                  <a:lumOff val="35000"/>
                </a:schemeClr>
              </a:solidFill>
              <a:latin typeface="Montserrat" pitchFamily="2" charset="77"/>
            </a:endParaRPr>
          </a:p>
        </p:txBody>
      </p:sp>
      <p:pic>
        <p:nvPicPr>
          <p:cNvPr id="5" name="Picture 7" descr="Yearly_fuel_of_a_nuclear_power_plant">
            <a:extLst>
              <a:ext uri="{FF2B5EF4-FFF2-40B4-BE49-F238E27FC236}">
                <a16:creationId xmlns:a16="http://schemas.microsoft.com/office/drawing/2014/main" id="{65A1ACD6-1720-B662-B271-E3C16997B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4629" y="2163016"/>
            <a:ext cx="2574925" cy="294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8">
            <a:extLst>
              <a:ext uri="{FF2B5EF4-FFF2-40B4-BE49-F238E27FC236}">
                <a16:creationId xmlns:a16="http://schemas.microsoft.com/office/drawing/2014/main" id="{B76A575D-50FE-2DBB-5D3B-7F2DA4DEE58C}"/>
              </a:ext>
            </a:extLst>
          </p:cNvPr>
          <p:cNvSpPr txBox="1">
            <a:spLocks noChangeArrowheads="1"/>
          </p:cNvSpPr>
          <p:nvPr/>
        </p:nvSpPr>
        <p:spPr bwMode="auto">
          <a:xfrm>
            <a:off x="5501341" y="5495625"/>
            <a:ext cx="34432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dirty="0">
                <a:latin typeface="Montserrat" pitchFamily="2" charset="77"/>
              </a:rPr>
              <a:t>Yearly fuel of a nuclear power plant (NPP)</a:t>
            </a:r>
          </a:p>
        </p:txBody>
      </p:sp>
      <p:sp>
        <p:nvSpPr>
          <p:cNvPr id="7" name="Line 12">
            <a:extLst>
              <a:ext uri="{FF2B5EF4-FFF2-40B4-BE49-F238E27FC236}">
                <a16:creationId xmlns:a16="http://schemas.microsoft.com/office/drawing/2014/main" id="{7C65A9E6-C8FE-D160-DBA7-478C35CCD112}"/>
              </a:ext>
            </a:extLst>
          </p:cNvPr>
          <p:cNvSpPr>
            <a:spLocks noChangeShapeType="1"/>
          </p:cNvSpPr>
          <p:nvPr/>
        </p:nvSpPr>
        <p:spPr bwMode="auto">
          <a:xfrm flipV="1">
            <a:off x="8320780" y="4902199"/>
            <a:ext cx="713153" cy="72417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AU"/>
          </a:p>
        </p:txBody>
      </p:sp>
    </p:spTree>
    <p:extLst>
      <p:ext uri="{BB962C8B-B14F-4D97-AF65-F5344CB8AC3E}">
        <p14:creationId xmlns:p14="http://schemas.microsoft.com/office/powerpoint/2010/main" val="1532653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Disadvantages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7" y="2711450"/>
            <a:ext cx="11842657" cy="496971"/>
          </a:xfrm>
        </p:spPr>
        <p:txBody>
          <a:bodyPr/>
          <a:lstStyle/>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Nuclear waste (can be poisonous for 1000’s of years)</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Storage locations.</a:t>
            </a:r>
          </a:p>
          <a:p>
            <a:pPr marL="457200" indent="-457200">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Possible use for nuclear weapons.</a:t>
            </a:r>
          </a:p>
          <a:p>
            <a:endParaRPr lang="en-AU" b="0" dirty="0">
              <a:solidFill>
                <a:schemeClr val="tx1">
                  <a:lumMod val="75000"/>
                  <a:lumOff val="25000"/>
                </a:schemeClr>
              </a:solidFill>
              <a:latin typeface="Montserrat" pitchFamily="2" charset="77"/>
            </a:endParaRPr>
          </a:p>
        </p:txBody>
      </p:sp>
    </p:spTree>
    <p:extLst>
      <p:ext uri="{BB962C8B-B14F-4D97-AF65-F5344CB8AC3E}">
        <p14:creationId xmlns:p14="http://schemas.microsoft.com/office/powerpoint/2010/main" val="17443801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Nuclear Waste Disposal</a:t>
            </a:r>
          </a:p>
        </p:txBody>
      </p:sp>
      <p:pic>
        <p:nvPicPr>
          <p:cNvPr id="4" name="Picture 7" descr="Yucca_Mountain_cross-section">
            <a:extLst>
              <a:ext uri="{FF2B5EF4-FFF2-40B4-BE49-F238E27FC236}">
                <a16:creationId xmlns:a16="http://schemas.microsoft.com/office/drawing/2014/main" id="{039E5824-B059-2AA7-59DC-4A4092E19D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1675699"/>
            <a:ext cx="5632450" cy="4412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6">
            <a:extLst>
              <a:ext uri="{FF2B5EF4-FFF2-40B4-BE49-F238E27FC236}">
                <a16:creationId xmlns:a16="http://schemas.microsoft.com/office/drawing/2014/main" id="{ECE2FC75-6D24-1948-B200-0A801E685BCF}"/>
              </a:ext>
            </a:extLst>
          </p:cNvPr>
          <p:cNvSpPr txBox="1">
            <a:spLocks noChangeArrowheads="1"/>
          </p:cNvSpPr>
          <p:nvPr/>
        </p:nvSpPr>
        <p:spPr bwMode="auto">
          <a:xfrm>
            <a:off x="4104481" y="5909562"/>
            <a:ext cx="397668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dirty="0">
                <a:solidFill>
                  <a:srgbClr val="F39071"/>
                </a:solidFill>
                <a:latin typeface="Montserrat" pitchFamily="2" charset="77"/>
              </a:rPr>
              <a:t>Source: </a:t>
            </a:r>
            <a:r>
              <a:rPr lang="en-AU" altLang="en-US" dirty="0" err="1">
                <a:solidFill>
                  <a:srgbClr val="F39071"/>
                </a:solidFill>
                <a:latin typeface="Montserrat" pitchFamily="2" charset="77"/>
              </a:rPr>
              <a:t>commons.wikimedia</a:t>
            </a:r>
            <a:endParaRPr lang="en-GB" altLang="en-US" dirty="0">
              <a:solidFill>
                <a:srgbClr val="F39071"/>
              </a:solidFill>
              <a:latin typeface="Montserrat" pitchFamily="2" charset="77"/>
            </a:endParaRPr>
          </a:p>
        </p:txBody>
      </p:sp>
    </p:spTree>
    <p:extLst>
      <p:ext uri="{BB962C8B-B14F-4D97-AF65-F5344CB8AC3E}">
        <p14:creationId xmlns:p14="http://schemas.microsoft.com/office/powerpoint/2010/main" val="4186997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descr="Iceland_Geothermal_facility">
            <a:extLst>
              <a:ext uri="{FF2B5EF4-FFF2-40B4-BE49-F238E27FC236}">
                <a16:creationId xmlns:a16="http://schemas.microsoft.com/office/drawing/2014/main" id="{7CAEA414-D87F-5E2D-85DF-222796CCB8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6229"/>
          <a:stretch>
            <a:fillRect/>
          </a:stretch>
        </p:blipFill>
        <p:spPr bwMode="auto">
          <a:xfrm>
            <a:off x="2940182" y="1846356"/>
            <a:ext cx="6305286" cy="4199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Geothermal</a:t>
            </a:r>
          </a:p>
        </p:txBody>
      </p:sp>
      <p:sp>
        <p:nvSpPr>
          <p:cNvPr id="7" name="TextBox 6">
            <a:extLst>
              <a:ext uri="{FF2B5EF4-FFF2-40B4-BE49-F238E27FC236}">
                <a16:creationId xmlns:a16="http://schemas.microsoft.com/office/drawing/2014/main" id="{413FBCF5-B010-D8C4-47EE-3D6EE8983174}"/>
              </a:ext>
            </a:extLst>
          </p:cNvPr>
          <p:cNvSpPr txBox="1"/>
          <p:nvPr/>
        </p:nvSpPr>
        <p:spPr>
          <a:xfrm>
            <a:off x="1778000" y="880533"/>
            <a:ext cx="184731" cy="369332"/>
          </a:xfrm>
          <a:prstGeom prst="rect">
            <a:avLst/>
          </a:prstGeom>
          <a:noFill/>
        </p:spPr>
        <p:txBody>
          <a:bodyPr wrap="none" rtlCol="0">
            <a:spAutoFit/>
          </a:bodyPr>
          <a:lstStyle/>
          <a:p>
            <a:endParaRPr lang="en-AU" dirty="0"/>
          </a:p>
        </p:txBody>
      </p:sp>
      <p:sp>
        <p:nvSpPr>
          <p:cNvPr id="8" name="Text Box 8">
            <a:extLst>
              <a:ext uri="{FF2B5EF4-FFF2-40B4-BE49-F238E27FC236}">
                <a16:creationId xmlns:a16="http://schemas.microsoft.com/office/drawing/2014/main" id="{0C4AA741-D499-7515-FE92-91FFF5AD8C1B}"/>
              </a:ext>
            </a:extLst>
          </p:cNvPr>
          <p:cNvSpPr txBox="1">
            <a:spLocks noChangeArrowheads="1"/>
          </p:cNvSpPr>
          <p:nvPr/>
        </p:nvSpPr>
        <p:spPr bwMode="auto">
          <a:xfrm>
            <a:off x="2768600" y="6045359"/>
            <a:ext cx="664845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dirty="0">
                <a:solidFill>
                  <a:schemeClr val="tx1">
                    <a:lumMod val="75000"/>
                    <a:lumOff val="25000"/>
                  </a:schemeClr>
                </a:solidFill>
                <a:latin typeface="Montserrat" pitchFamily="2" charset="77"/>
              </a:rPr>
              <a:t>Energy that comes from the molten interior of the earth</a:t>
            </a:r>
          </a:p>
        </p:txBody>
      </p:sp>
    </p:spTree>
    <p:extLst>
      <p:ext uri="{BB962C8B-B14F-4D97-AF65-F5344CB8AC3E}">
        <p14:creationId xmlns:p14="http://schemas.microsoft.com/office/powerpoint/2010/main" val="16478475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Geothermal_energy_methods">
            <a:extLst>
              <a:ext uri="{FF2B5EF4-FFF2-40B4-BE49-F238E27FC236}">
                <a16:creationId xmlns:a16="http://schemas.microsoft.com/office/drawing/2014/main" id="{B70E750D-0DE9-054B-2489-28A735B895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697" y="1917103"/>
            <a:ext cx="5794857" cy="4347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Geothermal</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6" y="2711449"/>
            <a:ext cx="5144031" cy="496971"/>
          </a:xfrm>
        </p:spPr>
        <p:txBody>
          <a:bodyPr/>
          <a:lstStyle/>
          <a:p>
            <a:pPr marL="514350" indent="-514350">
              <a:buClr>
                <a:srgbClr val="F39071"/>
              </a:buClr>
              <a:buFont typeface="+mj-lt"/>
              <a:buAutoNum type="arabicPeriod"/>
              <a:defRPr/>
            </a:pPr>
            <a:r>
              <a:rPr lang="en-US" b="0" dirty="0">
                <a:solidFill>
                  <a:schemeClr val="tx1">
                    <a:lumMod val="75000"/>
                    <a:lumOff val="25000"/>
                  </a:schemeClr>
                </a:solidFill>
                <a:latin typeface="Montserrat" pitchFamily="2" charset="77"/>
              </a:rPr>
              <a:t>Heat source must be no more than 5-7 km below the earth’s surface</a:t>
            </a:r>
          </a:p>
          <a:p>
            <a:pPr marL="514350" indent="-514350">
              <a:buClr>
                <a:srgbClr val="F39071"/>
              </a:buClr>
              <a:buFont typeface="+mj-lt"/>
              <a:buAutoNum type="arabicPeriod"/>
              <a:defRPr/>
            </a:pPr>
            <a:r>
              <a:rPr lang="en-US" b="0" dirty="0">
                <a:solidFill>
                  <a:schemeClr val="tx1">
                    <a:lumMod val="75000"/>
                    <a:lumOff val="25000"/>
                  </a:schemeClr>
                </a:solidFill>
                <a:latin typeface="Montserrat" pitchFamily="2" charset="77"/>
              </a:rPr>
              <a:t>Must be at convergence of tectonic plates</a:t>
            </a:r>
          </a:p>
          <a:p>
            <a:endParaRPr lang="en-AU" b="0" dirty="0">
              <a:solidFill>
                <a:schemeClr val="tx1">
                  <a:lumMod val="65000"/>
                  <a:lumOff val="35000"/>
                </a:schemeClr>
              </a:solidFill>
              <a:latin typeface="Montserrat" pitchFamily="2" charset="77"/>
            </a:endParaRPr>
          </a:p>
        </p:txBody>
      </p:sp>
      <p:sp>
        <p:nvSpPr>
          <p:cNvPr id="6" name="TextBox 8">
            <a:extLst>
              <a:ext uri="{FF2B5EF4-FFF2-40B4-BE49-F238E27FC236}">
                <a16:creationId xmlns:a16="http://schemas.microsoft.com/office/drawing/2014/main" id="{93AE871F-9CAE-A0A4-FA3B-1FE5DA7D0926}"/>
              </a:ext>
            </a:extLst>
          </p:cNvPr>
          <p:cNvSpPr txBox="1">
            <a:spLocks noChangeArrowheads="1"/>
          </p:cNvSpPr>
          <p:nvPr/>
        </p:nvSpPr>
        <p:spPr bwMode="auto">
          <a:xfrm>
            <a:off x="5724697" y="5907521"/>
            <a:ext cx="3976688" cy="32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600" dirty="0">
                <a:solidFill>
                  <a:srgbClr val="F39071"/>
                </a:solidFill>
                <a:latin typeface="Montserrat" pitchFamily="2" charset="77"/>
              </a:rPr>
              <a:t>Source: Commons.wikimedia</a:t>
            </a:r>
            <a:endParaRPr lang="en-GB" altLang="en-US" sz="1600" dirty="0">
              <a:solidFill>
                <a:srgbClr val="F39071"/>
              </a:solidFill>
              <a:latin typeface="Montserrat" pitchFamily="2" charset="77"/>
            </a:endParaRPr>
          </a:p>
        </p:txBody>
      </p:sp>
    </p:spTree>
    <p:extLst>
      <p:ext uri="{BB962C8B-B14F-4D97-AF65-F5344CB8AC3E}">
        <p14:creationId xmlns:p14="http://schemas.microsoft.com/office/powerpoint/2010/main" val="4018181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Advantages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7" y="2711450"/>
            <a:ext cx="11842657" cy="496971"/>
          </a:xfrm>
        </p:spPr>
        <p:txBody>
          <a:bodyPr/>
          <a:lstStyle/>
          <a:p>
            <a:pPr marL="233816" indent="-233816" algn="l" eaLnBrk="1" hangingPunct="1">
              <a:buFont typeface="Arial" charset="0"/>
              <a:buNone/>
              <a:defRPr/>
            </a:pPr>
            <a:r>
              <a:rPr lang="en-US" sz="2800" b="0" dirty="0">
                <a:solidFill>
                  <a:schemeClr val="tx1">
                    <a:lumMod val="75000"/>
                    <a:lumOff val="25000"/>
                  </a:schemeClr>
                </a:solidFill>
                <a:latin typeface="Montserrat" pitchFamily="2" charset="77"/>
              </a:rPr>
              <a:t>Advantages are:</a:t>
            </a:r>
          </a:p>
          <a:p>
            <a:pPr marL="233816" indent="-233816" algn="l" eaLnBrk="1" hangingPunct="1">
              <a:buFontTx/>
              <a:buAutoNum type="arabicPeriod"/>
              <a:defRPr/>
            </a:pPr>
            <a:endParaRPr lang="en-US" sz="2800" b="0" dirty="0">
              <a:solidFill>
                <a:schemeClr val="tx1">
                  <a:lumMod val="75000"/>
                  <a:lumOff val="25000"/>
                </a:schemeClr>
              </a:solidFill>
              <a:latin typeface="Montserrat" pitchFamily="2" charset="77"/>
            </a:endParaRPr>
          </a:p>
          <a:p>
            <a:pPr marL="457200" indent="-457200" algn="l" eaLnBrk="1" hangingPunct="1">
              <a:buClr>
                <a:srgbClr val="F39071"/>
              </a:buClr>
              <a:buFont typeface="Arial" panose="020B0604020202020204" pitchFamily="34" charset="0"/>
              <a:buChar char="•"/>
              <a:defRPr/>
            </a:pPr>
            <a:r>
              <a:rPr lang="en-US" sz="2800" b="0" dirty="0">
                <a:solidFill>
                  <a:schemeClr val="tx1">
                    <a:lumMod val="75000"/>
                    <a:lumOff val="25000"/>
                  </a:schemeClr>
                </a:solidFill>
                <a:latin typeface="Montserrat" pitchFamily="2" charset="77"/>
              </a:rPr>
              <a:t>Renewable</a:t>
            </a:r>
          </a:p>
          <a:p>
            <a:pPr marL="457200" indent="-457200" algn="l" eaLnBrk="1" hangingPunct="1">
              <a:buClr>
                <a:srgbClr val="F39071"/>
              </a:buClr>
              <a:buFont typeface="Arial" panose="020B0604020202020204" pitchFamily="34" charset="0"/>
              <a:buChar char="•"/>
              <a:defRPr/>
            </a:pPr>
            <a:r>
              <a:rPr lang="en-US" sz="2800" b="0" dirty="0">
                <a:solidFill>
                  <a:schemeClr val="tx1">
                    <a:lumMod val="75000"/>
                    <a:lumOff val="25000"/>
                  </a:schemeClr>
                </a:solidFill>
                <a:latin typeface="Montserrat" pitchFamily="2" charset="77"/>
              </a:rPr>
              <a:t>Less expensive energy source</a:t>
            </a:r>
          </a:p>
          <a:p>
            <a:endParaRPr lang="en-AU" sz="2500" b="0" dirty="0">
              <a:solidFill>
                <a:schemeClr val="tx1">
                  <a:lumMod val="75000"/>
                  <a:lumOff val="25000"/>
                </a:schemeClr>
              </a:solidFill>
              <a:latin typeface="Montserrat" pitchFamily="2" charset="77"/>
            </a:endParaRPr>
          </a:p>
        </p:txBody>
      </p:sp>
    </p:spTree>
    <p:extLst>
      <p:ext uri="{BB962C8B-B14F-4D97-AF65-F5344CB8AC3E}">
        <p14:creationId xmlns:p14="http://schemas.microsoft.com/office/powerpoint/2010/main" val="1570469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Disadvantages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7" y="2711450"/>
            <a:ext cx="11842657" cy="496971"/>
          </a:xfrm>
        </p:spPr>
        <p:txBody>
          <a:bodyPr/>
          <a:lstStyle/>
          <a:p>
            <a:pPr marL="233816" indent="-233816" algn="l" eaLnBrk="1" hangingPunct="1">
              <a:buFont typeface="Arial" charset="0"/>
              <a:buNone/>
              <a:defRPr/>
            </a:pPr>
            <a:r>
              <a:rPr lang="en-US" sz="2800" b="0" dirty="0">
                <a:solidFill>
                  <a:schemeClr val="tx1">
                    <a:lumMod val="75000"/>
                    <a:lumOff val="25000"/>
                  </a:schemeClr>
                </a:solidFill>
                <a:latin typeface="Montserrat" pitchFamily="2" charset="77"/>
              </a:rPr>
              <a:t>Disadvantages are:</a:t>
            </a:r>
          </a:p>
          <a:p>
            <a:pPr marL="233816" indent="-233816" algn="l" eaLnBrk="1" hangingPunct="1">
              <a:buFont typeface="Arial" charset="0"/>
              <a:buNone/>
              <a:defRPr/>
            </a:pPr>
            <a:endParaRPr lang="en-US" sz="2800" b="0" dirty="0">
              <a:solidFill>
                <a:schemeClr val="tx1">
                  <a:lumMod val="75000"/>
                  <a:lumOff val="25000"/>
                </a:schemeClr>
              </a:solidFill>
              <a:latin typeface="Montserrat" pitchFamily="2" charset="77"/>
            </a:endParaRPr>
          </a:p>
          <a:p>
            <a:pPr marL="457200" indent="-457200" algn="l" eaLnBrk="1" hangingPunct="1">
              <a:buClr>
                <a:srgbClr val="F39071"/>
              </a:buClr>
              <a:buFont typeface="Arial" panose="020B0604020202020204" pitchFamily="34" charset="0"/>
              <a:buChar char="•"/>
              <a:defRPr/>
            </a:pPr>
            <a:r>
              <a:rPr lang="en-US" sz="2800" b="0" dirty="0">
                <a:solidFill>
                  <a:schemeClr val="tx1">
                    <a:lumMod val="75000"/>
                    <a:lumOff val="25000"/>
                  </a:schemeClr>
                </a:solidFill>
                <a:latin typeface="Montserrat" pitchFamily="2" charset="77"/>
              </a:rPr>
              <a:t>Earth’s crust must be thin</a:t>
            </a:r>
          </a:p>
          <a:p>
            <a:pPr marL="457200" indent="-457200" algn="l" eaLnBrk="1" hangingPunct="1">
              <a:buClr>
                <a:srgbClr val="F39071"/>
              </a:buClr>
              <a:buFont typeface="Arial" panose="020B0604020202020204" pitchFamily="34" charset="0"/>
              <a:buChar char="•"/>
              <a:defRPr/>
            </a:pPr>
            <a:r>
              <a:rPr lang="en-US" sz="2800" b="0" dirty="0">
                <a:solidFill>
                  <a:schemeClr val="tx1">
                    <a:lumMod val="75000"/>
                    <a:lumOff val="25000"/>
                  </a:schemeClr>
                </a:solidFill>
                <a:latin typeface="Montserrat" pitchFamily="2" charset="77"/>
              </a:rPr>
              <a:t>Hot rocks and water must be close to earth’s surface.</a:t>
            </a:r>
          </a:p>
          <a:p>
            <a:pPr marL="457200" indent="-457200" algn="l" eaLnBrk="1" hangingPunct="1">
              <a:buClr>
                <a:srgbClr val="F39071"/>
              </a:buClr>
              <a:buFont typeface="Arial" panose="020B0604020202020204" pitchFamily="34" charset="0"/>
              <a:buChar char="•"/>
              <a:defRPr/>
            </a:pPr>
            <a:r>
              <a:rPr lang="en-US" sz="2800" b="0" dirty="0">
                <a:solidFill>
                  <a:schemeClr val="tx1">
                    <a:lumMod val="75000"/>
                    <a:lumOff val="25000"/>
                  </a:schemeClr>
                </a:solidFill>
                <a:latin typeface="Montserrat" pitchFamily="2" charset="77"/>
              </a:rPr>
              <a:t>Sometimes hot water pumped to the surface contains pollutants (</a:t>
            </a:r>
            <a:r>
              <a:rPr lang="en-US" sz="2800" b="0" dirty="0" err="1">
                <a:solidFill>
                  <a:schemeClr val="tx1">
                    <a:lumMod val="75000"/>
                    <a:lumOff val="25000"/>
                  </a:schemeClr>
                </a:solidFill>
                <a:latin typeface="Montserrat" pitchFamily="2" charset="77"/>
              </a:rPr>
              <a:t>sulphur</a:t>
            </a:r>
            <a:r>
              <a:rPr lang="en-US" sz="2800" b="0" dirty="0">
                <a:solidFill>
                  <a:schemeClr val="tx1">
                    <a:lumMod val="75000"/>
                    <a:lumOff val="25000"/>
                  </a:schemeClr>
                </a:solidFill>
                <a:latin typeface="Montserrat" pitchFamily="2" charset="77"/>
              </a:rPr>
              <a:t>)</a:t>
            </a:r>
          </a:p>
          <a:p>
            <a:pPr marL="457200" indent="-457200" algn="l" eaLnBrk="1" hangingPunct="1">
              <a:buClr>
                <a:srgbClr val="F39071"/>
              </a:buClr>
              <a:buFont typeface="Arial" panose="020B0604020202020204" pitchFamily="34" charset="0"/>
              <a:buChar char="•"/>
              <a:defRPr/>
            </a:pPr>
            <a:r>
              <a:rPr lang="en-US" sz="2800" b="0" dirty="0">
                <a:solidFill>
                  <a:schemeClr val="tx1">
                    <a:lumMod val="75000"/>
                    <a:lumOff val="25000"/>
                  </a:schemeClr>
                </a:solidFill>
                <a:latin typeface="Montserrat" pitchFamily="2" charset="77"/>
              </a:rPr>
              <a:t>Location restricted: Must be at convergence of tectonic plates.</a:t>
            </a:r>
          </a:p>
          <a:p>
            <a:endParaRPr lang="en-AU" sz="2500" b="0" dirty="0">
              <a:solidFill>
                <a:schemeClr val="tx1">
                  <a:lumMod val="75000"/>
                  <a:lumOff val="25000"/>
                </a:schemeClr>
              </a:solidFill>
              <a:latin typeface="Montserrat" pitchFamily="2" charset="77"/>
            </a:endParaRPr>
          </a:p>
        </p:txBody>
      </p:sp>
    </p:spTree>
    <p:extLst>
      <p:ext uri="{BB962C8B-B14F-4D97-AF65-F5344CB8AC3E}">
        <p14:creationId xmlns:p14="http://schemas.microsoft.com/office/powerpoint/2010/main" val="5161335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Hot Dry Rocks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7" y="2711450"/>
            <a:ext cx="11842657" cy="496971"/>
          </a:xfrm>
        </p:spPr>
        <p:txBody>
          <a:bodyPr/>
          <a:lstStyle/>
          <a:p>
            <a:pPr marL="457200" indent="-457200" algn="l" eaLnBrk="1" hangingPunct="1">
              <a:buClr>
                <a:srgbClr val="F39071"/>
              </a:buClr>
              <a:buFont typeface="Arial" panose="020B0604020202020204" pitchFamily="34" charset="0"/>
              <a:buChar char="•"/>
              <a:defRPr/>
            </a:pPr>
            <a:r>
              <a:rPr lang="en-US" sz="2800" b="0" dirty="0">
                <a:solidFill>
                  <a:schemeClr val="tx1">
                    <a:lumMod val="75000"/>
                    <a:lumOff val="25000"/>
                  </a:schemeClr>
                </a:solidFill>
                <a:latin typeface="Montserrat" pitchFamily="2" charset="77"/>
              </a:rPr>
              <a:t>Hot Dry Rock Technology</a:t>
            </a:r>
          </a:p>
          <a:p>
            <a:pPr marL="457200" indent="-457200" algn="l" eaLnBrk="1" hangingPunct="1">
              <a:buClr>
                <a:srgbClr val="F39071"/>
              </a:buClr>
              <a:buFont typeface="Arial" panose="020B0604020202020204" pitchFamily="34" charset="0"/>
              <a:buChar char="•"/>
              <a:defRPr/>
            </a:pPr>
            <a:r>
              <a:rPr lang="en-US" sz="2800" b="0" dirty="0" err="1">
                <a:solidFill>
                  <a:schemeClr val="tx1">
                    <a:lumMod val="75000"/>
                    <a:lumOff val="25000"/>
                  </a:schemeClr>
                </a:solidFill>
                <a:latin typeface="Montserrat" pitchFamily="2" charset="77"/>
              </a:rPr>
              <a:t>Utilises</a:t>
            </a:r>
            <a:r>
              <a:rPr lang="en-US" sz="2800" b="0" dirty="0">
                <a:solidFill>
                  <a:schemeClr val="tx1">
                    <a:lumMod val="75000"/>
                    <a:lumOff val="25000"/>
                  </a:schemeClr>
                </a:solidFill>
                <a:latin typeface="Montserrat" pitchFamily="2" charset="77"/>
              </a:rPr>
              <a:t> advanced Australian mining/exploration technology</a:t>
            </a:r>
          </a:p>
          <a:p>
            <a:pPr marL="457200" indent="-457200" algn="l" eaLnBrk="1" hangingPunct="1">
              <a:buClr>
                <a:srgbClr val="F39071"/>
              </a:buClr>
              <a:buFont typeface="Arial" panose="020B0604020202020204" pitchFamily="34" charset="0"/>
              <a:buChar char="•"/>
              <a:defRPr/>
            </a:pPr>
            <a:r>
              <a:rPr lang="en-US" sz="2800" b="0" dirty="0">
                <a:solidFill>
                  <a:schemeClr val="tx1">
                    <a:lumMod val="75000"/>
                    <a:lumOff val="25000"/>
                  </a:schemeClr>
                </a:solidFill>
                <a:latin typeface="Montserrat" pitchFamily="2" charset="77"/>
              </a:rPr>
              <a:t>Suitable for Australian conditions</a:t>
            </a:r>
          </a:p>
          <a:p>
            <a:pPr marL="233816" indent="-233816" algn="l" eaLnBrk="1" hangingPunct="1">
              <a:buFont typeface="Arial" charset="0"/>
              <a:buNone/>
              <a:defRPr/>
            </a:pPr>
            <a:endParaRPr lang="en-US" sz="2800" b="0" dirty="0">
              <a:solidFill>
                <a:schemeClr val="tx1">
                  <a:lumMod val="75000"/>
                  <a:lumOff val="25000"/>
                </a:schemeClr>
              </a:solidFill>
              <a:latin typeface="Montserrat" pitchFamily="2" charset="77"/>
            </a:endParaRPr>
          </a:p>
          <a:p>
            <a:endParaRPr lang="en-AU" sz="2500" b="0" dirty="0">
              <a:solidFill>
                <a:schemeClr val="tx1">
                  <a:lumMod val="75000"/>
                  <a:lumOff val="25000"/>
                </a:schemeClr>
              </a:solidFill>
              <a:latin typeface="Montserrat" pitchFamily="2" charset="77"/>
            </a:endParaRPr>
          </a:p>
        </p:txBody>
      </p:sp>
    </p:spTree>
    <p:extLst>
      <p:ext uri="{BB962C8B-B14F-4D97-AF65-F5344CB8AC3E}">
        <p14:creationId xmlns:p14="http://schemas.microsoft.com/office/powerpoint/2010/main" val="40021294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j0182493">
            <a:extLst>
              <a:ext uri="{FF2B5EF4-FFF2-40B4-BE49-F238E27FC236}">
                <a16:creationId xmlns:a16="http://schemas.microsoft.com/office/drawing/2014/main" id="{B0D932DC-C790-A7CC-CA41-2FCD2F26CF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7303" y="2432239"/>
            <a:ext cx="5052251" cy="3335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Wind</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8" y="2711450"/>
            <a:ext cx="6069386" cy="496971"/>
          </a:xfrm>
        </p:spPr>
        <p:txBody>
          <a:bodyPr/>
          <a:lstStyle/>
          <a:p>
            <a:pPr marL="457200" indent="-457200">
              <a:spcBef>
                <a:spcPct val="50000"/>
              </a:spcBef>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Renewable energy from the wind has been used for centuries to power windmills to mill wheat or pump water</a:t>
            </a:r>
          </a:p>
          <a:p>
            <a:pPr marL="457200" indent="-457200">
              <a:spcBef>
                <a:spcPct val="50000"/>
              </a:spcBef>
              <a:buClr>
                <a:srgbClr val="F39071"/>
              </a:buClr>
              <a:buFont typeface="Arial" panose="020B0604020202020204" pitchFamily="34" charset="0"/>
              <a:buChar char="•"/>
              <a:defRPr/>
            </a:pPr>
            <a:r>
              <a:rPr lang="en-US" b="0" dirty="0">
                <a:solidFill>
                  <a:schemeClr val="tx1">
                    <a:lumMod val="75000"/>
                    <a:lumOff val="25000"/>
                  </a:schemeClr>
                </a:solidFill>
                <a:latin typeface="Montserrat" pitchFamily="2" charset="77"/>
              </a:rPr>
              <a:t>Nowadays, large wind turbines are used to generate electricity.</a:t>
            </a:r>
          </a:p>
          <a:p>
            <a:endParaRPr lang="en-AU" b="0" dirty="0">
              <a:solidFill>
                <a:schemeClr val="tx1">
                  <a:lumMod val="75000"/>
                  <a:lumOff val="25000"/>
                </a:schemeClr>
              </a:solidFill>
              <a:latin typeface="Montserrat" pitchFamily="2" charset="77"/>
            </a:endParaRPr>
          </a:p>
        </p:txBody>
      </p:sp>
    </p:spTree>
    <p:extLst>
      <p:ext uri="{BB962C8B-B14F-4D97-AF65-F5344CB8AC3E}">
        <p14:creationId xmlns:p14="http://schemas.microsoft.com/office/powerpoint/2010/main" val="10778181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climate2">
            <a:extLst>
              <a:ext uri="{FF2B5EF4-FFF2-40B4-BE49-F238E27FC236}">
                <a16:creationId xmlns:a16="http://schemas.microsoft.com/office/drawing/2014/main" id="{C371CE84-FE3C-564E-BF98-A9F83F89AB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7303" y="2432239"/>
            <a:ext cx="5052251" cy="3335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Advantages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8" y="2711450"/>
            <a:ext cx="6069386" cy="496971"/>
          </a:xfrm>
        </p:spPr>
        <p:txBody>
          <a:bodyPr/>
          <a:lstStyle/>
          <a:p>
            <a:pPr marL="233816" indent="-233816" algn="l" eaLnBrk="1" hangingPunct="1">
              <a:buFont typeface="Arial" charset="0"/>
              <a:buNone/>
              <a:defRPr/>
            </a:pPr>
            <a:r>
              <a:rPr lang="en-US" sz="2800" b="0" dirty="0">
                <a:solidFill>
                  <a:schemeClr val="tx1">
                    <a:lumMod val="75000"/>
                    <a:lumOff val="25000"/>
                  </a:schemeClr>
                </a:solidFill>
                <a:latin typeface="Montserrat" pitchFamily="2" charset="77"/>
              </a:rPr>
              <a:t>Advantages are:</a:t>
            </a:r>
          </a:p>
          <a:p>
            <a:pPr marL="233816" indent="-233816" algn="l" eaLnBrk="1" hangingPunct="1">
              <a:buFont typeface="Arial" charset="0"/>
              <a:buNone/>
              <a:defRPr/>
            </a:pPr>
            <a:endParaRPr lang="en-US" sz="2800" b="0" dirty="0">
              <a:solidFill>
                <a:schemeClr val="tx1">
                  <a:lumMod val="75000"/>
                  <a:lumOff val="25000"/>
                </a:schemeClr>
              </a:solidFill>
              <a:latin typeface="Montserrat" pitchFamily="2" charset="77"/>
            </a:endParaRPr>
          </a:p>
          <a:p>
            <a:pPr marL="457200" indent="-457200" algn="l" eaLnBrk="1" hangingPunct="1">
              <a:buClr>
                <a:srgbClr val="F39071"/>
              </a:buClr>
              <a:buFont typeface="Arial" panose="020B0604020202020204" pitchFamily="34" charset="0"/>
              <a:buChar char="•"/>
              <a:defRPr/>
            </a:pPr>
            <a:r>
              <a:rPr lang="en-US" sz="2800" b="0" dirty="0">
                <a:solidFill>
                  <a:schemeClr val="tx1">
                    <a:lumMod val="75000"/>
                    <a:lumOff val="25000"/>
                  </a:schemeClr>
                </a:solidFill>
                <a:latin typeface="Montserrat" pitchFamily="2" charset="77"/>
              </a:rPr>
              <a:t>Renewable</a:t>
            </a:r>
          </a:p>
          <a:p>
            <a:pPr marL="457200" indent="-457200" algn="l" eaLnBrk="1" hangingPunct="1">
              <a:buClr>
                <a:srgbClr val="F39071"/>
              </a:buClr>
              <a:buFont typeface="Arial" panose="020B0604020202020204" pitchFamily="34" charset="0"/>
              <a:buChar char="•"/>
              <a:defRPr/>
            </a:pPr>
            <a:r>
              <a:rPr lang="en-US" sz="2800" b="0" dirty="0">
                <a:solidFill>
                  <a:schemeClr val="tx1">
                    <a:lumMod val="75000"/>
                    <a:lumOff val="25000"/>
                  </a:schemeClr>
                </a:solidFill>
                <a:latin typeface="Montserrat" pitchFamily="2" charset="77"/>
              </a:rPr>
              <a:t>Energy source is free</a:t>
            </a:r>
          </a:p>
          <a:p>
            <a:pPr marL="457200" indent="-457200" algn="l" eaLnBrk="1" hangingPunct="1">
              <a:buClr>
                <a:srgbClr val="F39071"/>
              </a:buClr>
              <a:buFont typeface="Arial" panose="020B0604020202020204" pitchFamily="34" charset="0"/>
              <a:buChar char="•"/>
              <a:defRPr/>
            </a:pPr>
            <a:r>
              <a:rPr lang="en-US" sz="2800" b="0" dirty="0">
                <a:solidFill>
                  <a:schemeClr val="tx1">
                    <a:lumMod val="75000"/>
                    <a:lumOff val="25000"/>
                  </a:schemeClr>
                </a:solidFill>
                <a:latin typeface="Montserrat" pitchFamily="2" charset="77"/>
              </a:rPr>
              <a:t>No emissions except in the production of equipment.</a:t>
            </a:r>
          </a:p>
          <a:p>
            <a:endParaRPr lang="en-AU" b="0" dirty="0">
              <a:solidFill>
                <a:schemeClr val="tx1">
                  <a:lumMod val="75000"/>
                  <a:lumOff val="25000"/>
                </a:schemeClr>
              </a:solidFill>
              <a:latin typeface="Montserrat" pitchFamily="2" charset="77"/>
            </a:endParaRPr>
          </a:p>
        </p:txBody>
      </p:sp>
    </p:spTree>
    <p:extLst>
      <p:ext uri="{BB962C8B-B14F-4D97-AF65-F5344CB8AC3E}">
        <p14:creationId xmlns:p14="http://schemas.microsoft.com/office/powerpoint/2010/main" val="2853083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Disadvantages</a:t>
            </a:r>
          </a:p>
        </p:txBody>
      </p:sp>
      <p:sp>
        <p:nvSpPr>
          <p:cNvPr id="3" name="Text Placeholder 2">
            <a:extLst>
              <a:ext uri="{FF2B5EF4-FFF2-40B4-BE49-F238E27FC236}">
                <a16:creationId xmlns:a16="http://schemas.microsoft.com/office/drawing/2014/main" id="{6FBC367B-46F9-7FC8-23A4-9DD5A394D13A}"/>
              </a:ext>
            </a:extLst>
          </p:cNvPr>
          <p:cNvSpPr>
            <a:spLocks noGrp="1"/>
          </p:cNvSpPr>
          <p:nvPr>
            <p:ph type="body" sz="quarter" idx="11"/>
          </p:nvPr>
        </p:nvSpPr>
        <p:spPr>
          <a:xfrm>
            <a:off x="223837" y="2711450"/>
            <a:ext cx="11842657" cy="496971"/>
          </a:xfrm>
        </p:spPr>
        <p:txBody>
          <a:bodyPr/>
          <a:lstStyle/>
          <a:p>
            <a:pPr marL="233816" indent="-233816" algn="l" eaLnBrk="1" hangingPunct="1">
              <a:buFont typeface="Arial" charset="0"/>
              <a:buNone/>
              <a:defRPr/>
            </a:pPr>
            <a:r>
              <a:rPr lang="en-US" sz="2800" b="0" dirty="0">
                <a:solidFill>
                  <a:schemeClr val="tx1">
                    <a:lumMod val="75000"/>
                    <a:lumOff val="25000"/>
                  </a:schemeClr>
                </a:solidFill>
                <a:latin typeface="Montserrat" pitchFamily="2" charset="77"/>
              </a:rPr>
              <a:t>Disadvantages are:</a:t>
            </a:r>
          </a:p>
          <a:p>
            <a:pPr marL="233816" indent="-233816" algn="l" eaLnBrk="1" hangingPunct="1">
              <a:buFont typeface="Arial" charset="0"/>
              <a:buNone/>
              <a:defRPr/>
            </a:pPr>
            <a:endParaRPr lang="en-US" sz="2800" b="0" dirty="0">
              <a:solidFill>
                <a:schemeClr val="tx1">
                  <a:lumMod val="75000"/>
                  <a:lumOff val="25000"/>
                </a:schemeClr>
              </a:solidFill>
              <a:latin typeface="Montserrat" pitchFamily="2" charset="77"/>
            </a:endParaRPr>
          </a:p>
          <a:p>
            <a:pPr marL="457200" indent="-457200" algn="l" eaLnBrk="1" hangingPunct="1">
              <a:buClr>
                <a:srgbClr val="F39071"/>
              </a:buClr>
              <a:buFont typeface="Arial" panose="020B0604020202020204" pitchFamily="34" charset="0"/>
              <a:buChar char="•"/>
              <a:defRPr/>
            </a:pPr>
            <a:r>
              <a:rPr lang="en-US" sz="2800" b="0" dirty="0">
                <a:solidFill>
                  <a:schemeClr val="tx1">
                    <a:lumMod val="75000"/>
                    <a:lumOff val="25000"/>
                  </a:schemeClr>
                </a:solidFill>
                <a:latin typeface="Montserrat" pitchFamily="2" charset="77"/>
              </a:rPr>
              <a:t>Irregular wind speeds</a:t>
            </a:r>
          </a:p>
          <a:p>
            <a:pPr marL="457200" indent="-457200" algn="l" eaLnBrk="1" hangingPunct="1">
              <a:buClr>
                <a:srgbClr val="F39071"/>
              </a:buClr>
              <a:buFont typeface="Arial" panose="020B0604020202020204" pitchFamily="34" charset="0"/>
              <a:buChar char="•"/>
              <a:defRPr/>
            </a:pPr>
            <a:r>
              <a:rPr lang="en-US" sz="2800" b="0" dirty="0">
                <a:solidFill>
                  <a:schemeClr val="tx1">
                    <a:lumMod val="75000"/>
                    <a:lumOff val="25000"/>
                  </a:schemeClr>
                </a:solidFill>
                <a:latin typeface="Montserrat" pitchFamily="2" charset="77"/>
              </a:rPr>
              <a:t>Location needs to be in high wind area (coastal/mountainous)</a:t>
            </a:r>
          </a:p>
          <a:p>
            <a:pPr marL="457200" indent="-457200" algn="l" eaLnBrk="1" hangingPunct="1">
              <a:buClr>
                <a:srgbClr val="F39071"/>
              </a:buClr>
              <a:buFont typeface="Arial" panose="020B0604020202020204" pitchFamily="34" charset="0"/>
              <a:buChar char="•"/>
              <a:defRPr/>
            </a:pPr>
            <a:r>
              <a:rPr lang="en-US" sz="2800" b="0" dirty="0">
                <a:solidFill>
                  <a:schemeClr val="tx1">
                    <a:lumMod val="75000"/>
                    <a:lumOff val="25000"/>
                  </a:schemeClr>
                </a:solidFill>
                <a:latin typeface="Montserrat" pitchFamily="2" charset="77"/>
              </a:rPr>
              <a:t>Impacts on environment/habitat</a:t>
            </a:r>
          </a:p>
          <a:p>
            <a:pPr marL="457200" indent="-457200" algn="l" eaLnBrk="1" hangingPunct="1">
              <a:buClr>
                <a:srgbClr val="F39071"/>
              </a:buClr>
              <a:buFont typeface="Arial" panose="020B0604020202020204" pitchFamily="34" charset="0"/>
              <a:buChar char="•"/>
              <a:defRPr/>
            </a:pPr>
            <a:r>
              <a:rPr lang="en-US" sz="2800" b="0" dirty="0">
                <a:solidFill>
                  <a:schemeClr val="tx1">
                    <a:lumMod val="75000"/>
                    <a:lumOff val="25000"/>
                  </a:schemeClr>
                </a:solidFill>
                <a:latin typeface="Montserrat" pitchFamily="2" charset="77"/>
              </a:rPr>
              <a:t>Noise.</a:t>
            </a:r>
          </a:p>
          <a:p>
            <a:endParaRPr lang="en-AU" sz="2500" b="0" dirty="0">
              <a:solidFill>
                <a:schemeClr val="tx1">
                  <a:lumMod val="75000"/>
                  <a:lumOff val="25000"/>
                </a:schemeClr>
              </a:solidFill>
              <a:latin typeface="Montserrat" pitchFamily="2" charset="77"/>
            </a:endParaRPr>
          </a:p>
        </p:txBody>
      </p:sp>
    </p:spTree>
    <p:extLst>
      <p:ext uri="{BB962C8B-B14F-4D97-AF65-F5344CB8AC3E}">
        <p14:creationId xmlns:p14="http://schemas.microsoft.com/office/powerpoint/2010/main" val="33353750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TotalTime>
  <Words>2966</Words>
  <Application>Microsoft Office PowerPoint</Application>
  <PresentationFormat>Widescreen</PresentationFormat>
  <Paragraphs>348</Paragraphs>
  <Slides>34</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75 Helvetica Bold</vt:lpstr>
      <vt:lpstr>Arial</vt:lpstr>
      <vt:lpstr>Calibri</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Frankish</dc:creator>
  <cp:lastModifiedBy>Sara Hensley</cp:lastModifiedBy>
  <cp:revision>7</cp:revision>
  <dcterms:created xsi:type="dcterms:W3CDTF">2023-07-14T03:05:52Z</dcterms:created>
  <dcterms:modified xsi:type="dcterms:W3CDTF">2024-04-27T05:22:02Z</dcterms:modified>
</cp:coreProperties>
</file>