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9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974" autoAdjust="0"/>
    <p:restoredTop sz="94660"/>
  </p:normalViewPr>
  <p:slideViewPr>
    <p:cSldViewPr snapToGrid="0">
      <p:cViewPr>
        <p:scale>
          <a:sx n="72" d="100"/>
          <a:sy n="72" d="100"/>
        </p:scale>
        <p:origin x="136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59A384-FC9F-433D-B7AE-F5F1B5005FE5}" type="datetimeFigureOut">
              <a:rPr lang="en-AU" smtClean="0"/>
              <a:t>20/6/2024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49CE0-5A96-4C86-8B9D-9878372603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4741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85EF3F2-8FAD-4DDE-42C5-D00B365E62CF}"/>
              </a:ext>
            </a:extLst>
          </p:cNvPr>
          <p:cNvSpPr txBox="1"/>
          <p:nvPr userDrawn="1"/>
        </p:nvSpPr>
        <p:spPr>
          <a:xfrm>
            <a:off x="11213432" y="6486224"/>
            <a:ext cx="86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739754A-258A-464A-BFD3-3FA8F37A1D41}" type="slidenum">
              <a:rPr lang="en-AU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A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89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orange rectangular object&#10;&#10;Description automatically generated">
            <a:extLst>
              <a:ext uri="{FF2B5EF4-FFF2-40B4-BE49-F238E27FC236}">
                <a16:creationId xmlns:a16="http://schemas.microsoft.com/office/drawing/2014/main" id="{87922FB7-5F91-6949-F08A-127C28B49A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346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B2126A-8992-318A-E62F-502EB5D328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4140"/>
            <a:ext cx="12192000" cy="4038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EBE655-DF2E-29D0-FEEA-F0CBD613745C}"/>
              </a:ext>
            </a:extLst>
          </p:cNvPr>
          <p:cNvSpPr txBox="1"/>
          <p:nvPr userDrawn="1"/>
        </p:nvSpPr>
        <p:spPr>
          <a:xfrm>
            <a:off x="11213432" y="6486224"/>
            <a:ext cx="86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739754A-258A-464A-BFD3-3FA8F37A1D41}" type="slidenum">
              <a:rPr lang="en-AU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A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F5B4B6-F04E-1C39-85B9-735850534C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4590" y="304800"/>
            <a:ext cx="9224963" cy="10747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b="1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AU" dirty="0"/>
              <a:t>Insert Slide Heading Here</a:t>
            </a:r>
          </a:p>
          <a:p>
            <a:pPr lvl="0"/>
            <a:r>
              <a:rPr lang="en-AU" dirty="0"/>
              <a:t>Two line setup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1D3C76-8FE4-19F8-3D28-95DF479FA9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8" y="2711450"/>
            <a:ext cx="11631612" cy="4969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F39071"/>
                </a:solidFill>
                <a:latin typeface="Montserrat" pitchFamily="2" charset="0"/>
              </a:defRPr>
            </a:lvl1pPr>
          </a:lstStyle>
          <a:p>
            <a:pPr lvl="0"/>
            <a:r>
              <a:rPr lang="en-AU" dirty="0"/>
              <a:t>Heading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B8AE3B8-9207-0F6B-AF68-38CF777EA0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3208421"/>
            <a:ext cx="11631612" cy="4969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defRPr>
            </a:lvl1pPr>
          </a:lstStyle>
          <a:p>
            <a:pPr lvl="0"/>
            <a:r>
              <a:rPr lang="en-AU" dirty="0"/>
              <a:t>Body content goes here</a:t>
            </a:r>
          </a:p>
        </p:txBody>
      </p:sp>
    </p:spTree>
    <p:extLst>
      <p:ext uri="{BB962C8B-B14F-4D97-AF65-F5344CB8AC3E}">
        <p14:creationId xmlns:p14="http://schemas.microsoft.com/office/powerpoint/2010/main" val="397625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97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WFSDTP/CacheRoot/Wfsinse/tcfs.thiess.aus/Groups/QLD/Tarong/6.0%20MANAGE%20DESIGN/6.12%20BLASTING%20OPERATIONS/6.12.6%20Blast%20videos/Shot%2033%20-%20Central%2001%20Cast%20Blast.avi" TargetMode="External"/><Relationship Id="rId1" Type="http://schemas.microsoft.com/office/2007/relationships/media" Target="file://WFSDTP/CacheRoot/Wfsinse/tcfs.thiess.aus/Groups/QLD/Tarong/6.0%20MANAGE%20DESIGN/6.12%20BLASTING%20OPERATIONS/6.12.6%20Blast%20videos/Shot%2033%20-%20Central%2001%20Cast%20Blast.avi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gnite.com/" TargetMode="External"/><Relationship Id="rId7" Type="http://schemas.openxmlformats.org/officeDocument/2006/relationships/image" Target="../media/image24.jpeg"/><Relationship Id="rId2" Type="http://schemas.openxmlformats.org/officeDocument/2006/relationships/hyperlink" Target="http://www.nevadamining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1.ap.dell.com/content/topics/topic.aspx/global/products/landing/en/ap/precision?c=au&amp;l=en&amp;s=gen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://en.wikipedia.org/wiki/Image:Sliderule.PickettN902T.agr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toon of a person flying a hot air balloon&#10;&#10;Description automatically generated">
            <a:extLst>
              <a:ext uri="{FF2B5EF4-FFF2-40B4-BE49-F238E27FC236}">
                <a16:creationId xmlns:a16="http://schemas.microsoft.com/office/drawing/2014/main" id="{86106AF2-58C7-B6C7-F13B-9C09FF757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0248"/>
            <a:ext cx="12192000" cy="2587752"/>
          </a:xfrm>
          <a:prstGeom prst="rect">
            <a:avLst/>
          </a:prstGeom>
        </p:spPr>
      </p:pic>
      <p:pic>
        <p:nvPicPr>
          <p:cNvPr id="9" name="Picture 8" descr="A black and orange rectangle&#10;&#10;Description automatically generated">
            <a:extLst>
              <a:ext uri="{FF2B5EF4-FFF2-40B4-BE49-F238E27FC236}">
                <a16:creationId xmlns:a16="http://schemas.microsoft.com/office/drawing/2014/main" id="{59803CD3-A8B9-0033-4831-EC283DD93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544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DBCDAE-5183-9E54-A95C-EB124EA9E872}"/>
              </a:ext>
            </a:extLst>
          </p:cNvPr>
          <p:cNvSpPr txBox="1"/>
          <p:nvPr/>
        </p:nvSpPr>
        <p:spPr>
          <a:xfrm>
            <a:off x="576267" y="2450699"/>
            <a:ext cx="67553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MATHS IN MINING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75D2B55-DC6F-F438-53B0-D22E02DC4CA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88CE1F-8A99-4037-8B92-43BEF5260921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4456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455872-411B-44AD-36D0-5EE0A45503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838" y="553285"/>
            <a:ext cx="9224963" cy="496971"/>
          </a:xfrm>
        </p:spPr>
        <p:txBody>
          <a:bodyPr/>
          <a:lstStyle/>
          <a:p>
            <a:r>
              <a:rPr lang="en-AU" sz="2800" b="1" kern="0" dirty="0">
                <a:latin typeface="Montserrat" pitchFamily="2" charset="77"/>
                <a:ea typeface="+mj-ea"/>
                <a:cs typeface="+mj-cs"/>
              </a:rPr>
              <a:t>Acknowledgements</a:t>
            </a:r>
          </a:p>
          <a:p>
            <a:endParaRPr lang="en-AU" dirty="0">
              <a:latin typeface="Montserrat" pitchFamily="2" charset="77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955AA-5FF6-B658-8EE3-D099E13AB9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441296"/>
            <a:ext cx="11631612" cy="496971"/>
          </a:xfrm>
        </p:spPr>
        <p:txBody>
          <a:bodyPr/>
          <a:lstStyle/>
          <a:p>
            <a:r>
              <a:rPr lang="en-AU" dirty="0">
                <a:latin typeface="Montserrat" pitchFamily="2" charset="77"/>
                <a:cs typeface="Arial" charset="0"/>
              </a:rPr>
              <a:t>Queensland Resources Council (QRC) would like to acknowledge Thiess Pty Ltd, and in particular Jack </a:t>
            </a:r>
            <a:r>
              <a:rPr lang="en-AU" dirty="0" err="1">
                <a:latin typeface="Montserrat" pitchFamily="2" charset="77"/>
                <a:cs typeface="Arial" charset="0"/>
              </a:rPr>
              <a:t>Pippenger</a:t>
            </a:r>
            <a:r>
              <a:rPr lang="en-AU" dirty="0">
                <a:latin typeface="Montserrat" pitchFamily="2" charset="77"/>
                <a:cs typeface="Arial" charset="0"/>
              </a:rPr>
              <a:t>, for the information contained in the following PowerPoint.</a:t>
            </a:r>
            <a:endParaRPr lang="en-GB" dirty="0">
              <a:latin typeface="Montserrat" pitchFamily="2" charset="77"/>
              <a:cs typeface="Arial" charset="0"/>
            </a:endParaRPr>
          </a:p>
          <a:p>
            <a:endParaRPr lang="en-AU" dirty="0">
              <a:latin typeface="Montserrat" pitchFamily="2" charset="77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7FD1ED0E-FF28-883C-05A0-EA73F4A70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46" y="4020869"/>
            <a:ext cx="173037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36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441297"/>
            <a:ext cx="6224463" cy="496971"/>
          </a:xfrm>
        </p:spPr>
        <p:txBody>
          <a:bodyPr/>
          <a:lstStyle/>
          <a:p>
            <a:pPr>
              <a:defRPr/>
            </a:pPr>
            <a:r>
              <a:rPr lang="en-AU" dirty="0">
                <a:latin typeface="Montserrat" pitchFamily="2" charset="77"/>
                <a:cs typeface="Arial" charset="0"/>
              </a:rPr>
              <a:t>Mathematics is integral to the mining industry – used daily in many areas of the mining operation.</a:t>
            </a:r>
            <a:br>
              <a:rPr lang="en-AU" dirty="0">
                <a:latin typeface="Montserrat" pitchFamily="2" charset="77"/>
                <a:cs typeface="Arial" charset="0"/>
              </a:rPr>
            </a:br>
            <a:endParaRPr lang="en-AU" dirty="0">
              <a:latin typeface="Montserrat" pitchFamily="2" charset="77"/>
              <a:cs typeface="Arial" charset="0"/>
            </a:endParaRPr>
          </a:p>
          <a:p>
            <a:pPr>
              <a:defRPr/>
            </a:pPr>
            <a:r>
              <a:rPr lang="en-AU" dirty="0">
                <a:latin typeface="Montserrat" pitchFamily="2" charset="77"/>
                <a:cs typeface="Arial" charset="0"/>
              </a:rPr>
              <a:t>The next few slides detail just a few of the uses of Math in operating a successful mine.</a:t>
            </a:r>
          </a:p>
          <a:p>
            <a:endParaRPr lang="en-AU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kern="0" dirty="0">
                <a:latin typeface="Montserrat" pitchFamily="2" charset="77"/>
                <a:ea typeface="+mj-ea"/>
                <a:cs typeface="+mj-cs"/>
              </a:rPr>
              <a:t>Overview</a:t>
            </a:r>
          </a:p>
          <a:p>
            <a:endParaRPr lang="en-AU" dirty="0">
              <a:latin typeface="Montserrat" pitchFamily="2" charset="77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02AF01A-03FE-2CD9-8A60-D4EE0E731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986" y="2689782"/>
            <a:ext cx="3744913" cy="294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45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194657"/>
            <a:ext cx="7009606" cy="496971"/>
          </a:xfrm>
        </p:spPr>
        <p:txBody>
          <a:bodyPr/>
          <a:lstStyle/>
          <a:p>
            <a:pPr>
              <a:spcAft>
                <a:spcPct val="25000"/>
              </a:spcAft>
              <a:defRPr/>
            </a:pPr>
            <a:r>
              <a:rPr lang="en-AU" sz="2000" dirty="0">
                <a:latin typeface="Montserrat" pitchFamily="2" charset="77"/>
                <a:cs typeface="Arial" charset="0"/>
              </a:rPr>
              <a:t>Math used constantly in Geology: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000" dirty="0">
                <a:latin typeface="Montserrat" pitchFamily="2" charset="77"/>
                <a:cs typeface="Arial" charset="0"/>
              </a:rPr>
              <a:t>Exploratory drilling finds the coal. 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000" dirty="0">
                <a:latin typeface="Montserrat" pitchFamily="2" charset="77"/>
                <a:cs typeface="Arial" charset="0"/>
              </a:rPr>
              <a:t> Volumes calculated based on material thickness and average hole separation.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000" dirty="0">
                <a:latin typeface="Montserrat" pitchFamily="2" charset="77"/>
                <a:cs typeface="Arial" charset="0"/>
              </a:rPr>
              <a:t> Coal reserves calculated using coal volumes and material density.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000" dirty="0">
                <a:latin typeface="Montserrat" pitchFamily="2" charset="77"/>
                <a:cs typeface="Arial" charset="0"/>
              </a:rPr>
              <a:t> Quality and washability requires extensive math including calculus.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000" dirty="0">
                <a:latin typeface="Montserrat" pitchFamily="2" charset="77"/>
                <a:cs typeface="Arial" charset="0"/>
              </a:rPr>
              <a:t> Math expressions (algebra) also used to </a:t>
            </a:r>
            <a:br>
              <a:rPr lang="en-AU" sz="2000" dirty="0">
                <a:latin typeface="Montserrat" pitchFamily="2" charset="77"/>
                <a:cs typeface="Arial" charset="0"/>
              </a:rPr>
            </a:br>
            <a:r>
              <a:rPr lang="en-AU" sz="2000" dirty="0">
                <a:latin typeface="Montserrat" pitchFamily="2" charset="77"/>
                <a:cs typeface="Arial" charset="0"/>
              </a:rPr>
              <a:t>predict faults and other geologic strata. </a:t>
            </a:r>
          </a:p>
          <a:p>
            <a:endParaRPr lang="en-AU" sz="2000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kern="0" dirty="0">
                <a:latin typeface="Montserrat" pitchFamily="2" charset="77"/>
                <a:ea typeface="+mj-ea"/>
                <a:cs typeface="+mj-cs"/>
              </a:rPr>
              <a:t>Geology</a:t>
            </a:r>
          </a:p>
          <a:p>
            <a:endParaRPr lang="en-AU" dirty="0">
              <a:latin typeface="Montserrat" pitchFamily="2" charset="77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1D1B4FDA-DF7F-1295-09D6-8C2D5DCC5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0" b="-3168"/>
          <a:stretch>
            <a:fillRect/>
          </a:stretch>
        </p:blipFill>
        <p:spPr bwMode="auto">
          <a:xfrm>
            <a:off x="7506480" y="1673819"/>
            <a:ext cx="32861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3F787EE6-723A-1B87-7379-5AF274A40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913" y="4640263"/>
            <a:ext cx="25209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3CBFEE44-B577-DBFA-624A-ADDD1EE4C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444" y="4672504"/>
            <a:ext cx="1144587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95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194657"/>
            <a:ext cx="7009606" cy="496971"/>
          </a:xfrm>
        </p:spPr>
        <p:txBody>
          <a:bodyPr/>
          <a:lstStyle/>
          <a:p>
            <a:pPr>
              <a:defRPr/>
            </a:pPr>
            <a:r>
              <a:rPr lang="en-AU" sz="2500" dirty="0">
                <a:latin typeface="+mj-lt"/>
                <a:ea typeface="+mn-ea"/>
                <a:cs typeface="Arial" charset="0"/>
              </a:rPr>
              <a:t>Math used in surveying: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500" dirty="0">
                <a:latin typeface="+mj-lt"/>
                <a:ea typeface="+mn-ea"/>
                <a:cs typeface="Arial" charset="0"/>
              </a:rPr>
              <a:t> Establish mine boundaries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500" dirty="0">
                <a:latin typeface="+mj-lt"/>
                <a:ea typeface="+mn-ea"/>
                <a:cs typeface="Arial" charset="0"/>
              </a:rPr>
              <a:t> Mark drill holes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500" dirty="0">
                <a:latin typeface="+mj-lt"/>
                <a:ea typeface="+mn-ea"/>
                <a:cs typeface="Arial" charset="0"/>
              </a:rPr>
              <a:t> Construction design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500" dirty="0">
                <a:latin typeface="+mj-lt"/>
                <a:ea typeface="+mn-ea"/>
                <a:cs typeface="Arial" charset="0"/>
              </a:rPr>
              <a:t> Track actual work done.</a:t>
            </a:r>
          </a:p>
          <a:p>
            <a:endParaRPr lang="en-AU" sz="2500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kern="0" dirty="0">
                <a:latin typeface="Montserrat" pitchFamily="2" charset="77"/>
                <a:ea typeface="+mj-ea"/>
                <a:cs typeface="+mj-cs"/>
              </a:rPr>
              <a:t>Surveying</a:t>
            </a:r>
          </a:p>
          <a:p>
            <a:endParaRPr lang="en-AU" dirty="0">
              <a:latin typeface="Montserrat" pitchFamily="2" charset="77"/>
            </a:endParaRPr>
          </a:p>
        </p:txBody>
      </p:sp>
      <p:pic>
        <p:nvPicPr>
          <p:cNvPr id="6" name="Picture 45">
            <a:extLst>
              <a:ext uri="{FF2B5EF4-FFF2-40B4-BE49-F238E27FC236}">
                <a16:creationId xmlns:a16="http://schemas.microsoft.com/office/drawing/2014/main" id="{C0564622-CC62-ECE5-F4DE-B9BEF9EBE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319" y="2151814"/>
            <a:ext cx="26797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F82AF1-991E-AFC4-8FDD-3DE370543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224" y="2204222"/>
            <a:ext cx="32416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tarong_1m">
            <a:extLst>
              <a:ext uri="{FF2B5EF4-FFF2-40B4-BE49-F238E27FC236}">
                <a16:creationId xmlns:a16="http://schemas.microsoft.com/office/drawing/2014/main" id="{ACE4E413-EA55-9979-AF79-F6E23842C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178" y="4204432"/>
            <a:ext cx="2417762" cy="238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88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194657"/>
            <a:ext cx="7009606" cy="496971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E37F1C"/>
              </a:buClr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Math used in Pit Design to establish safe and cost effective operating conditions: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Highwall and </a:t>
            </a:r>
            <a:r>
              <a:rPr lang="en-AU" sz="2200" dirty="0" err="1">
                <a:latin typeface="Montserrat" pitchFamily="2" charset="77"/>
                <a:cs typeface="Arial" charset="0"/>
              </a:rPr>
              <a:t>lowwall</a:t>
            </a:r>
            <a:r>
              <a:rPr lang="en-AU" sz="2200" dirty="0">
                <a:latin typeface="Montserrat" pitchFamily="2" charset="77"/>
                <a:cs typeface="Arial" charset="0"/>
              </a:rPr>
              <a:t> angles based on material conditions (Requires Trig, Geometry and Calculus)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Actual mining volumes require Trig. and Algebra.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Trig. And Geometry also used for </a:t>
            </a:r>
            <a:br>
              <a:rPr lang="en-AU" sz="2200" dirty="0">
                <a:latin typeface="Montserrat" pitchFamily="2" charset="77"/>
                <a:cs typeface="Arial" charset="0"/>
              </a:rPr>
            </a:br>
            <a:r>
              <a:rPr lang="en-AU" sz="2200" dirty="0">
                <a:latin typeface="Montserrat" pitchFamily="2" charset="77"/>
                <a:cs typeface="Arial" charset="0"/>
              </a:rPr>
              <a:t>detailed design work.</a:t>
            </a:r>
            <a:endParaRPr lang="en-GB" sz="2200" dirty="0">
              <a:latin typeface="Montserrat" pitchFamily="2" charset="77"/>
              <a:cs typeface="Arial" charset="0"/>
            </a:endParaRPr>
          </a:p>
          <a:p>
            <a:endParaRPr lang="en-AU" sz="2200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kern="0" dirty="0">
                <a:latin typeface="Montserrat" pitchFamily="2" charset="77"/>
                <a:ea typeface="+mj-ea"/>
                <a:cs typeface="+mj-cs"/>
              </a:rPr>
              <a:t>Pit Design</a:t>
            </a:r>
          </a:p>
          <a:p>
            <a:endParaRPr lang="en-AU" dirty="0">
              <a:latin typeface="Montserrat" pitchFamily="2" charset="77"/>
            </a:endParaRPr>
          </a:p>
        </p:txBody>
      </p:sp>
      <p:grpSp>
        <p:nvGrpSpPr>
          <p:cNvPr id="2" name="Group 27">
            <a:extLst>
              <a:ext uri="{FF2B5EF4-FFF2-40B4-BE49-F238E27FC236}">
                <a16:creationId xmlns:a16="http://schemas.microsoft.com/office/drawing/2014/main" id="{C2670E52-F8C7-2143-51E0-C4298AA1D359}"/>
              </a:ext>
            </a:extLst>
          </p:cNvPr>
          <p:cNvGrpSpPr>
            <a:grpSpLocks/>
          </p:cNvGrpSpPr>
          <p:nvPr/>
        </p:nvGrpSpPr>
        <p:grpSpPr bwMode="auto">
          <a:xfrm>
            <a:off x="7159274" y="4973646"/>
            <a:ext cx="3857625" cy="1349375"/>
            <a:chOff x="720725" y="1800225"/>
            <a:chExt cx="7486650" cy="414337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6D29233-B349-E7BE-B597-128B8A0F66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07" b="5360"/>
            <a:stretch>
              <a:fillRect/>
            </a:stretch>
          </p:blipFill>
          <p:spPr bwMode="auto">
            <a:xfrm>
              <a:off x="720725" y="1800225"/>
              <a:ext cx="7486650" cy="414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CDE3D0-E1E7-5A7F-FA7B-9460AB042122}"/>
                </a:ext>
              </a:extLst>
            </p:cNvPr>
            <p:cNvSpPr txBox="1"/>
            <p:nvPr/>
          </p:nvSpPr>
          <p:spPr>
            <a:xfrm>
              <a:off x="5749782" y="1858720"/>
              <a:ext cx="2395974" cy="160860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b="1" dirty="0">
                  <a:latin typeface="Montserrat" pitchFamily="2" charset="77"/>
                </a:rPr>
                <a:t>Completed Strip</a:t>
              </a:r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70FADDE6-44E7-B03F-4167-C7D110997F0A}"/>
              </a:ext>
            </a:extLst>
          </p:cNvPr>
          <p:cNvGrpSpPr>
            <a:grpSpLocks/>
          </p:cNvGrpSpPr>
          <p:nvPr/>
        </p:nvGrpSpPr>
        <p:grpSpPr bwMode="auto">
          <a:xfrm>
            <a:off x="8159399" y="1774804"/>
            <a:ext cx="2857500" cy="1336675"/>
            <a:chOff x="2835" y="2923"/>
            <a:chExt cx="2651" cy="1202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74E079F-AB58-D10F-AC2D-C0FB3B9D6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5" y="3113"/>
              <a:ext cx="989" cy="907"/>
            </a:xfrm>
            <a:custGeom>
              <a:avLst/>
              <a:gdLst>
                <a:gd name="T0" fmla="*/ 670 w 1201"/>
                <a:gd name="T1" fmla="*/ 561 h 1153"/>
                <a:gd name="T2" fmla="*/ 0 w 1201"/>
                <a:gd name="T3" fmla="*/ 561 h 1153"/>
                <a:gd name="T4" fmla="*/ 0 w 1201"/>
                <a:gd name="T5" fmla="*/ 0 h 1153"/>
                <a:gd name="T6" fmla="*/ 670 w 1201"/>
                <a:gd name="T7" fmla="*/ 561 h 11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1"/>
                <a:gd name="T13" fmla="*/ 0 h 1153"/>
                <a:gd name="T14" fmla="*/ 1201 w 1201"/>
                <a:gd name="T15" fmla="*/ 1153 h 11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1" h="1153">
                  <a:moveTo>
                    <a:pt x="1200" y="1152"/>
                  </a:moveTo>
                  <a:lnTo>
                    <a:pt x="0" y="1152"/>
                  </a:lnTo>
                  <a:lnTo>
                    <a:pt x="0" y="0"/>
                  </a:lnTo>
                  <a:lnTo>
                    <a:pt x="1200" y="1152"/>
                  </a:lnTo>
                </a:path>
              </a:pathLst>
            </a:custGeom>
            <a:solidFill>
              <a:srgbClr val="4E4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407149CB-1BF1-E53D-AC86-3B0D967B9A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4012"/>
              <a:ext cx="422" cy="0"/>
            </a:xfrm>
            <a:prstGeom prst="line">
              <a:avLst/>
            </a:prstGeom>
            <a:noFill/>
            <a:ln w="508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6B2703B5-59BE-3175-3145-A106AF6C2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" y="3867"/>
              <a:ext cx="1266" cy="1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352EFA14-EF96-2817-8B32-85CA886F4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0" y="3485"/>
              <a:ext cx="1266" cy="382"/>
            </a:xfrm>
            <a:custGeom>
              <a:avLst/>
              <a:gdLst>
                <a:gd name="T0" fmla="*/ 0 w 2833"/>
                <a:gd name="T1" fmla="*/ 55 h 1009"/>
                <a:gd name="T2" fmla="*/ 38 w 2833"/>
                <a:gd name="T3" fmla="*/ 0 h 1009"/>
                <a:gd name="T4" fmla="*/ 253 w 2833"/>
                <a:gd name="T5" fmla="*/ 0 h 1009"/>
                <a:gd name="T6" fmla="*/ 253 w 2833"/>
                <a:gd name="T7" fmla="*/ 55 h 1009"/>
                <a:gd name="T8" fmla="*/ 0 w 2833"/>
                <a:gd name="T9" fmla="*/ 55 h 10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33"/>
                <a:gd name="T16" fmla="*/ 0 h 1009"/>
                <a:gd name="T17" fmla="*/ 2833 w 2833"/>
                <a:gd name="T18" fmla="*/ 1009 h 10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33" h="1009">
                  <a:moveTo>
                    <a:pt x="0" y="1008"/>
                  </a:moveTo>
                  <a:lnTo>
                    <a:pt x="432" y="0"/>
                  </a:lnTo>
                  <a:lnTo>
                    <a:pt x="2832" y="0"/>
                  </a:lnTo>
                  <a:lnTo>
                    <a:pt x="2832" y="1008"/>
                  </a:lnTo>
                  <a:lnTo>
                    <a:pt x="0" y="1008"/>
                  </a:lnTo>
                </a:path>
              </a:pathLst>
            </a:custGeom>
            <a:solidFill>
              <a:srgbClr val="714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AC390493-CE08-87C4-EB53-DC4529A46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2" y="3897"/>
              <a:ext cx="115" cy="2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4" tIns="44444" rIns="90474" bIns="44444">
              <a:spAutoFit/>
            </a:bodyPr>
            <a:lstStyle/>
            <a:p>
              <a:pPr defTabSz="7620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endParaRPr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C8CB7316-A0EA-F70A-DCFD-9C130D9CA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" y="2923"/>
              <a:ext cx="115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4" tIns="44444" rIns="90474" bIns="44444">
              <a:spAutoFit/>
            </a:bodyPr>
            <a:lstStyle>
              <a:lvl1pPr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AU" altLang="en-US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4EB9284F-2176-BE63-AEAE-EF18A7FC0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1" y="3394"/>
              <a:ext cx="11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4" tIns="44444" rIns="90474" bIns="44444">
              <a:spAutoFit/>
            </a:bodyPr>
            <a:lstStyle>
              <a:lvl1pPr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AU" altLang="en-US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B56D8FD6-F44F-791E-74F1-E96E10478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" y="3576"/>
              <a:ext cx="11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4" tIns="44444" rIns="90474" bIns="44444">
              <a:spAutoFit/>
            </a:bodyPr>
            <a:lstStyle>
              <a:lvl1pPr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AU" altLang="en-US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03D65636-46DA-607F-EE55-FA5C6D08A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830"/>
              <a:ext cx="11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4" tIns="44444" rIns="90474" bIns="44444">
              <a:spAutoFit/>
            </a:bodyPr>
            <a:lstStyle>
              <a:lvl1pPr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n-AU" altLang="en-US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96C6FBBB-D7A0-0FBB-73FF-C5BA2C72A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5" y="3394"/>
              <a:ext cx="931" cy="91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52A505F4-6F8F-9D1E-8C68-CD3B23257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4" y="3303"/>
              <a:ext cx="852" cy="91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DC9C9348-5DDF-CA21-D6C8-461B47F0AF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3" y="3213"/>
              <a:ext cx="0" cy="9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88BB150A-E33B-C72F-FFCC-F39F185B1C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2" y="3213"/>
              <a:ext cx="0" cy="9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E6331ED1-9516-F636-8A4D-944B6893F5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3" y="3213"/>
              <a:ext cx="0" cy="9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375B741B-D30C-C152-1499-CB556906D7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12" y="3213"/>
              <a:ext cx="0" cy="9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18DCAD19-945B-5D20-77BC-11C8201EB1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1" y="3213"/>
              <a:ext cx="0" cy="9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78C652FF-99BB-C2D5-3EFD-43CF4A93C2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1" y="3213"/>
              <a:ext cx="0" cy="9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786AF714-421E-1C71-FFEC-90B2CD5B4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0" y="3213"/>
              <a:ext cx="0" cy="9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9" name="Line 25">
              <a:extLst>
                <a:ext uri="{FF2B5EF4-FFF2-40B4-BE49-F238E27FC236}">
                  <a16:creationId xmlns:a16="http://schemas.microsoft.com/office/drawing/2014/main" id="{2F908708-6BB0-AD83-4156-7044D908C2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49" y="3213"/>
              <a:ext cx="0" cy="9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0" name="Rectangle 26">
              <a:extLst>
                <a:ext uri="{FF2B5EF4-FFF2-40B4-BE49-F238E27FC236}">
                  <a16:creationId xmlns:a16="http://schemas.microsoft.com/office/drawing/2014/main" id="{E07AE6D5-B02B-0522-5796-0035BE385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1" y="3086"/>
              <a:ext cx="11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4" tIns="44444" rIns="90474" bIns="44444">
              <a:spAutoFit/>
            </a:bodyPr>
            <a:lstStyle>
              <a:lvl1pPr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AU" altLang="en-US" b="1">
                <a:solidFill>
                  <a:schemeClr val="tx2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31" name="Picture 5">
            <a:extLst>
              <a:ext uri="{FF2B5EF4-FFF2-40B4-BE49-F238E27FC236}">
                <a16:creationId xmlns:a16="http://schemas.microsoft.com/office/drawing/2014/main" id="{FA7BB341-6CC1-0B44-D43A-5F0F9A89A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881" y="3224906"/>
            <a:ext cx="321468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64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194657"/>
            <a:ext cx="7009606" cy="496971"/>
          </a:xfrm>
        </p:spPr>
        <p:txBody>
          <a:bodyPr/>
          <a:lstStyle/>
          <a:p>
            <a:pPr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Math used in drill and blast design: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For calculating spacing between holes.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Volume of explosives in holes</a:t>
            </a:r>
          </a:p>
          <a:p>
            <a:pPr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Powder factors.</a:t>
            </a:r>
          </a:p>
          <a:p>
            <a:endParaRPr lang="en-AU" sz="2200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kern="0" dirty="0">
                <a:latin typeface="Montserrat" pitchFamily="2" charset="77"/>
                <a:ea typeface="+mj-ea"/>
                <a:cs typeface="+mj-cs"/>
              </a:rPr>
              <a:t>Drill and Blast</a:t>
            </a:r>
          </a:p>
          <a:p>
            <a:endParaRPr lang="en-AU" dirty="0">
              <a:latin typeface="Montserrat" pitchFamily="2" charset="77"/>
            </a:endParaRPr>
          </a:p>
        </p:txBody>
      </p:sp>
      <p:pic>
        <p:nvPicPr>
          <p:cNvPr id="9" name="Shot 33 - Central 01 Cast Blast.avi">
            <a:hlinkClick r:id="" action="ppaction://media"/>
            <a:extLst>
              <a:ext uri="{FF2B5EF4-FFF2-40B4-BE49-F238E27FC236}">
                <a16:creationId xmlns:a16="http://schemas.microsoft.com/office/drawing/2014/main" id="{21B3276A-72AB-561E-E69E-D09CD4E5E472}"/>
              </a:ext>
            </a:extLst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101" y="3406828"/>
            <a:ext cx="3968750" cy="29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0" descr="c02_436__0">
            <a:extLst>
              <a:ext uri="{FF2B5EF4-FFF2-40B4-BE49-F238E27FC236}">
                <a16:creationId xmlns:a16="http://schemas.microsoft.com/office/drawing/2014/main" id="{D0EE41AB-38F8-DB38-E1C3-8F0D5AF13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185" y="4214866"/>
            <a:ext cx="3109912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9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194657"/>
            <a:ext cx="7009606" cy="496971"/>
          </a:xfrm>
        </p:spPr>
        <p:txBody>
          <a:bodyPr/>
          <a:lstStyle/>
          <a:p>
            <a:pPr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Math used in Equipment Scheduling: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Determine productivity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Volumes or Tonnes moved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Hours of operation required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Labour requirements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Cost of production.</a:t>
            </a:r>
          </a:p>
          <a:p>
            <a:endParaRPr lang="en-AU" sz="2200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kern="0" dirty="0">
                <a:latin typeface="Montserrat" pitchFamily="2" charset="77"/>
                <a:ea typeface="+mj-ea"/>
                <a:cs typeface="+mj-cs"/>
              </a:rPr>
              <a:t>Equipment Scheduling</a:t>
            </a:r>
          </a:p>
          <a:p>
            <a:endParaRPr lang="en-AU" dirty="0">
              <a:latin typeface="Montserrat" pitchFamily="2" charset="77"/>
            </a:endParaRPr>
          </a:p>
        </p:txBody>
      </p:sp>
      <p:pic>
        <p:nvPicPr>
          <p:cNvPr id="2" name="Picture 3" descr="K2W03 271005">
            <a:extLst>
              <a:ext uri="{FF2B5EF4-FFF2-40B4-BE49-F238E27FC236}">
                <a16:creationId xmlns:a16="http://schemas.microsoft.com/office/drawing/2014/main" id="{38C08FD1-D031-025D-B50B-FC0D01DDE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187" y="4691116"/>
            <a:ext cx="301942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Group 73">
            <a:extLst>
              <a:ext uri="{FF2B5EF4-FFF2-40B4-BE49-F238E27FC236}">
                <a16:creationId xmlns:a16="http://schemas.microsoft.com/office/drawing/2014/main" id="{4D800FCA-AC78-E5D4-5E67-9CC5F545B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13367"/>
              </p:ext>
            </p:extLst>
          </p:nvPr>
        </p:nvGraphicFramePr>
        <p:xfrm>
          <a:off x="6962258" y="1780609"/>
          <a:ext cx="4054641" cy="4602782"/>
        </p:xfrm>
        <a:graphic>
          <a:graphicData uri="http://schemas.openxmlformats.org/drawingml/2006/table">
            <a:tbl>
              <a:tblPr/>
              <a:tblGrid>
                <a:gridCol w="2359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Activity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Unit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Quantity (‘000)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Truck/Excavator – Prime Waste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11,157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Cast – Prime Waste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794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Dozer – Prime Waste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610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Dragline - Prime Waste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7,072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Total – Prime Waste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19,632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Dragline - Rehab Waste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3,718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Dragline - Total Waste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15,303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Blasting – Waste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16,110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Blasting – Coal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BCM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Drilled Metres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217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Coal Mined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ROM 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6,587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Coal Produced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PTE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37F1C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A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ＭＳ Ｐゴシック" pitchFamily="16" charset="-128"/>
                        </a:rPr>
                        <a:t>5,169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42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194657"/>
            <a:ext cx="7009606" cy="496971"/>
          </a:xfrm>
        </p:spPr>
        <p:txBody>
          <a:bodyPr/>
          <a:lstStyle/>
          <a:p>
            <a:pPr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Computers have provided significant improvements in use of Mathematics in mining: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Computerised modelling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Volume calculation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Equipment scheduling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Costing.</a:t>
            </a:r>
            <a:endParaRPr lang="en-GB" sz="2200" dirty="0">
              <a:latin typeface="Montserrat" pitchFamily="2" charset="77"/>
              <a:cs typeface="Arial" charset="0"/>
            </a:endParaRPr>
          </a:p>
          <a:p>
            <a:endParaRPr lang="en-AU" sz="2200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kern="0" dirty="0">
                <a:latin typeface="Montserrat" pitchFamily="2" charset="77"/>
                <a:ea typeface="+mj-ea"/>
                <a:cs typeface="+mj-cs"/>
              </a:rPr>
              <a:t>Role of Computers</a:t>
            </a:r>
          </a:p>
          <a:p>
            <a:endParaRPr lang="en-AU" dirty="0">
              <a:latin typeface="Montserrat" pitchFamily="2" charset="77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38C08FD1-D031-025D-B50B-FC0D01DDE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00911" y="4612440"/>
            <a:ext cx="2856464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AD507C03-18CA-3B3A-F6D2-0B15FD3CD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864" y="2194657"/>
            <a:ext cx="300037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6C539193-4B3B-7391-8977-3B90DC0943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183525"/>
              </p:ext>
            </p:extLst>
          </p:nvPr>
        </p:nvGraphicFramePr>
        <p:xfrm>
          <a:off x="8169339" y="4367965"/>
          <a:ext cx="36449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5506700" imgH="7696200" progId="Excel.Sheet.8">
                  <p:embed/>
                </p:oleObj>
              </mc:Choice>
              <mc:Fallback>
                <p:oleObj name="Worksheet" r:id="rId4" imgW="15506700" imgH="7696200" progId="Excel.Sheet.8">
                  <p:embed/>
                  <p:pic>
                    <p:nvPicPr>
                      <p:cNvPr id="1026" name="Object 2">
                        <a:extLst>
                          <a:ext uri="{FF2B5EF4-FFF2-40B4-BE49-F238E27FC236}">
                            <a16:creationId xmlns:a16="http://schemas.microsoft.com/office/drawing/2014/main" id="{927AC1A6-1A39-7D49-D3C9-53F0956677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9339" y="4367965"/>
                        <a:ext cx="3644900" cy="193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3632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194657"/>
            <a:ext cx="7009606" cy="496971"/>
          </a:xfrm>
        </p:spPr>
        <p:txBody>
          <a:bodyPr/>
          <a:lstStyle/>
          <a:p>
            <a:pPr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Biggest assistance of computers is providing opportunities to study scenarios or options: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Changing equipment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Changing digging methods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Clr>
                <a:srgbClr val="F39071"/>
              </a:buClr>
              <a:buFontTx/>
              <a:buChar char="•"/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 Effects on costs and productivity</a:t>
            </a:r>
          </a:p>
          <a:p>
            <a:pPr>
              <a:spcBef>
                <a:spcPct val="20000"/>
              </a:spcBef>
              <a:spcAft>
                <a:spcPct val="25000"/>
              </a:spcAft>
              <a:buFontTx/>
              <a:buChar char="•"/>
              <a:defRPr/>
            </a:pPr>
            <a:endParaRPr lang="en-AU" sz="2200" dirty="0">
              <a:latin typeface="Montserrat" pitchFamily="2" charset="77"/>
              <a:cs typeface="Arial" charset="0"/>
            </a:endParaRPr>
          </a:p>
          <a:p>
            <a:pPr>
              <a:spcBef>
                <a:spcPct val="20000"/>
              </a:spcBef>
              <a:spcAft>
                <a:spcPct val="25000"/>
              </a:spcAft>
              <a:defRPr/>
            </a:pPr>
            <a:r>
              <a:rPr lang="en-AU" sz="2200" b="1" i="1" dirty="0">
                <a:latin typeface="Montserrat" pitchFamily="2" charset="77"/>
              </a:rPr>
              <a:t>But never trust computers to do all the work or do it right!</a:t>
            </a:r>
            <a:endParaRPr lang="en-GB" sz="2200" dirty="0">
              <a:latin typeface="Montserrat" pitchFamily="2" charset="77"/>
              <a:cs typeface="Arial" charset="0"/>
            </a:endParaRPr>
          </a:p>
          <a:p>
            <a:pPr>
              <a:spcBef>
                <a:spcPct val="20000"/>
              </a:spcBef>
              <a:spcAft>
                <a:spcPct val="25000"/>
              </a:spcAft>
              <a:buFontTx/>
              <a:buChar char="•"/>
              <a:defRPr/>
            </a:pPr>
            <a:endParaRPr lang="en-AU" sz="2200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kern="0" dirty="0">
                <a:latin typeface="Montserrat" pitchFamily="2" charset="77"/>
                <a:ea typeface="+mj-ea"/>
                <a:cs typeface="+mj-cs"/>
              </a:rPr>
              <a:t>Role of Computers</a:t>
            </a:r>
          </a:p>
          <a:p>
            <a:endParaRPr lang="en-AU" dirty="0">
              <a:latin typeface="Montserrat" pitchFamily="2" charset="77"/>
            </a:endParaRPr>
          </a:p>
        </p:txBody>
      </p:sp>
      <p:grpSp>
        <p:nvGrpSpPr>
          <p:cNvPr id="3" name="Group 27">
            <a:extLst>
              <a:ext uri="{FF2B5EF4-FFF2-40B4-BE49-F238E27FC236}">
                <a16:creationId xmlns:a16="http://schemas.microsoft.com/office/drawing/2014/main" id="{4788C1B2-5A31-92DE-AAC9-84F5E75CFC70}"/>
              </a:ext>
            </a:extLst>
          </p:cNvPr>
          <p:cNvGrpSpPr>
            <a:grpSpLocks/>
          </p:cNvGrpSpPr>
          <p:nvPr/>
        </p:nvGrpSpPr>
        <p:grpSpPr bwMode="auto">
          <a:xfrm>
            <a:off x="7695692" y="4288590"/>
            <a:ext cx="4103688" cy="2016125"/>
            <a:chOff x="720725" y="1800225"/>
            <a:chExt cx="7486650" cy="4143375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39D27D1B-1D9E-8051-E706-0D17D70689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07" b="5360"/>
            <a:stretch>
              <a:fillRect/>
            </a:stretch>
          </p:blipFill>
          <p:spPr bwMode="auto">
            <a:xfrm>
              <a:off x="720725" y="1800225"/>
              <a:ext cx="7486650" cy="414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3F9D5ED-5C8F-DD48-6092-0DC6AB249826}"/>
                </a:ext>
              </a:extLst>
            </p:cNvPr>
            <p:cNvSpPr txBox="1"/>
            <p:nvPr/>
          </p:nvSpPr>
          <p:spPr>
            <a:xfrm>
              <a:off x="5710820" y="1858950"/>
              <a:ext cx="2432839" cy="107662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b="1" dirty="0">
                  <a:latin typeface="Montserrat" pitchFamily="2" charset="77"/>
                </a:rPr>
                <a:t>Completed Strip</a:t>
              </a:r>
            </a:p>
          </p:txBody>
        </p:sp>
      </p:grpSp>
      <p:pic>
        <p:nvPicPr>
          <p:cNvPr id="10" name="Picture 3">
            <a:extLst>
              <a:ext uri="{FF2B5EF4-FFF2-40B4-BE49-F238E27FC236}">
                <a16:creationId xmlns:a16="http://schemas.microsoft.com/office/drawing/2014/main" id="{8321ECB7-99CC-CF8C-E593-C606E5FE6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180" y="2240323"/>
            <a:ext cx="4176712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693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0C88-89B1-171F-D5A3-6339AA58E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838" y="2502354"/>
            <a:ext cx="7009606" cy="496971"/>
          </a:xfrm>
        </p:spPr>
        <p:txBody>
          <a:bodyPr/>
          <a:lstStyle/>
          <a:p>
            <a:pPr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Mathematics is used daily in many ways to aid the mining industry. </a:t>
            </a:r>
            <a:br>
              <a:rPr lang="en-AU" sz="2200" dirty="0">
                <a:latin typeface="Montserrat" pitchFamily="2" charset="77"/>
                <a:cs typeface="Arial" charset="0"/>
              </a:rPr>
            </a:br>
            <a:br>
              <a:rPr lang="en-AU" sz="2200" dirty="0">
                <a:latin typeface="Montserrat" pitchFamily="2" charset="77"/>
                <a:cs typeface="Arial" charset="0"/>
              </a:rPr>
            </a:br>
            <a:r>
              <a:rPr lang="en-AU" sz="2200" dirty="0">
                <a:latin typeface="Montserrat" pitchFamily="2" charset="77"/>
                <a:cs typeface="Arial" charset="0"/>
              </a:rPr>
              <a:t>All forms of math used from basic to Algebra, Geometry, Trigonometry and Calculus.</a:t>
            </a:r>
            <a:br>
              <a:rPr lang="en-AU" sz="2200" dirty="0">
                <a:latin typeface="Montserrat" pitchFamily="2" charset="77"/>
                <a:cs typeface="Arial" charset="0"/>
              </a:rPr>
            </a:br>
            <a:br>
              <a:rPr lang="en-AU" sz="2200" dirty="0">
                <a:latin typeface="Montserrat" pitchFamily="2" charset="77"/>
                <a:cs typeface="Arial" charset="0"/>
              </a:rPr>
            </a:br>
            <a:r>
              <a:rPr lang="en-AU" sz="2200" dirty="0">
                <a:latin typeface="Montserrat" pitchFamily="2" charset="77"/>
                <a:cs typeface="Arial" charset="0"/>
              </a:rPr>
              <a:t>Mining would be in the dark without </a:t>
            </a:r>
            <a:br>
              <a:rPr lang="en-AU" sz="2200" dirty="0">
                <a:latin typeface="Montserrat" pitchFamily="2" charset="77"/>
                <a:cs typeface="Arial" charset="0"/>
              </a:rPr>
            </a:br>
            <a:r>
              <a:rPr lang="en-AU" sz="2200" dirty="0">
                <a:latin typeface="Montserrat" pitchFamily="2" charset="77"/>
                <a:cs typeface="Arial" charset="0"/>
              </a:rPr>
              <a:t>mathematics.</a:t>
            </a:r>
          </a:p>
          <a:p>
            <a:endParaRPr lang="en-AU" sz="2200" dirty="0">
              <a:latin typeface="Montserrat" pitchFamily="2" charset="77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8C2F7EA-EC9A-6178-FE68-FAB16ED5D440}"/>
              </a:ext>
            </a:extLst>
          </p:cNvPr>
          <p:cNvSpPr txBox="1">
            <a:spLocks/>
          </p:cNvSpPr>
          <p:nvPr/>
        </p:nvSpPr>
        <p:spPr>
          <a:xfrm>
            <a:off x="223838" y="553285"/>
            <a:ext cx="9224963" cy="496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Montserrat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kern="0" dirty="0">
                <a:latin typeface="Montserrat" pitchFamily="2" charset="77"/>
                <a:ea typeface="+mj-ea"/>
                <a:cs typeface="+mj-cs"/>
              </a:rPr>
              <a:t>Summary</a:t>
            </a:r>
            <a:endParaRPr lang="en-AU" sz="2800" b="1" kern="0" dirty="0">
              <a:latin typeface="Montserrat" pitchFamily="2" charset="77"/>
              <a:ea typeface="+mj-ea"/>
              <a:cs typeface="+mj-cs"/>
            </a:endParaRPr>
          </a:p>
          <a:p>
            <a:endParaRPr lang="en-AU" dirty="0">
              <a:latin typeface="Montserrat" pitchFamily="2" charset="77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3E82D673-5E60-96E1-8C19-38149601A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8" y="5412581"/>
            <a:ext cx="36449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2200" dirty="0">
                <a:latin typeface="Montserrat" pitchFamily="2" charset="77"/>
                <a:cs typeface="Arial" charset="0"/>
              </a:rPr>
              <a:t>Links:</a:t>
            </a:r>
          </a:p>
          <a:p>
            <a:pPr>
              <a:defRPr/>
            </a:pPr>
            <a:r>
              <a:rPr lang="en-AU" sz="2200" dirty="0">
                <a:solidFill>
                  <a:srgbClr val="F39071"/>
                </a:solidFill>
                <a:latin typeface="Montserrat" pitchFamily="2" charset="77"/>
                <a:cs typeface="Arial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www.nevadamining.org</a:t>
            </a:r>
            <a:endParaRPr lang="en-AU" sz="2200" dirty="0">
              <a:solidFill>
                <a:srgbClr val="F39071"/>
              </a:solidFill>
              <a:latin typeface="Montserrat" pitchFamily="2" charset="77"/>
              <a:cs typeface="Arial" charset="0"/>
            </a:endParaRPr>
          </a:p>
          <a:p>
            <a:pPr>
              <a:defRPr/>
            </a:pPr>
            <a:r>
              <a:rPr lang="en-AU" sz="2200" dirty="0">
                <a:solidFill>
                  <a:srgbClr val="F39071"/>
                </a:solidFill>
                <a:latin typeface="Montserrat" pitchFamily="2" charset="77"/>
                <a:cs typeface="Arial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www.lignite.com</a:t>
            </a:r>
            <a:r>
              <a:rPr lang="en-AU" sz="2200" dirty="0">
                <a:solidFill>
                  <a:srgbClr val="F39071"/>
                </a:solidFill>
                <a:latin typeface="Montserrat" pitchFamily="2" charset="77"/>
                <a:cs typeface="Arial" charset="0"/>
              </a:rPr>
              <a:t> </a:t>
            </a:r>
          </a:p>
        </p:txBody>
      </p:sp>
      <p:pic>
        <p:nvPicPr>
          <p:cNvPr id="10" name="Picture 6" descr="A typical ten-inch student slide rule (Pickett N902-T simplex trig).">
            <a:hlinkClick r:id="rId4" tooltip="A typical ten-inch student slide rule (Pickett N902-T simplex trig)."/>
            <a:extLst>
              <a:ext uri="{FF2B5EF4-FFF2-40B4-BE49-F238E27FC236}">
                <a16:creationId xmlns:a16="http://schemas.microsoft.com/office/drawing/2014/main" id="{166138E7-1A1E-6A46-2B0A-FD8B9E370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67" y="2472746"/>
            <a:ext cx="357187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Precision M6400">
            <a:hlinkClick r:id="rId6"/>
            <a:extLst>
              <a:ext uri="{FF2B5EF4-FFF2-40B4-BE49-F238E27FC236}">
                <a16:creationId xmlns:a16="http://schemas.microsoft.com/office/drawing/2014/main" id="{D13C8677-5886-F4B0-C3DB-6261A2D8A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029" y="4682331"/>
            <a:ext cx="3922713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59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475</Words>
  <Application>Microsoft Macintosh PowerPoint</Application>
  <PresentationFormat>Widescreen</PresentationFormat>
  <Paragraphs>96</Paragraphs>
  <Slides>11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Montserrat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Frankish</dc:creator>
  <cp:lastModifiedBy>Laura Tulleners</cp:lastModifiedBy>
  <cp:revision>4</cp:revision>
  <dcterms:created xsi:type="dcterms:W3CDTF">2023-07-14T03:05:52Z</dcterms:created>
  <dcterms:modified xsi:type="dcterms:W3CDTF">2024-06-20T11:11:24Z</dcterms:modified>
</cp:coreProperties>
</file>