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0" r:id="rId3"/>
    <p:sldId id="261" r:id="rId4"/>
    <p:sldId id="258"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1"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72" autoAdjust="0"/>
    <p:restoredTop sz="76135"/>
  </p:normalViewPr>
  <p:slideViewPr>
    <p:cSldViewPr snapToGrid="0">
      <p:cViewPr>
        <p:scale>
          <a:sx n="90" d="100"/>
          <a:sy n="90" d="100"/>
        </p:scale>
        <p:origin x="54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9A384-FC9F-433D-B7AE-F5F1B5005FE5}" type="datetimeFigureOut">
              <a:rPr lang="en-AU" smtClean="0"/>
              <a:t>20/10/2023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849CE0-5A96-4C86-8B9D-98783726038C}" type="slidenum">
              <a:rPr lang="en-AU" smtClean="0"/>
              <a:t>‹#›</a:t>
            </a:fld>
            <a:endParaRPr lang="en-AU"/>
          </a:p>
        </p:txBody>
      </p:sp>
    </p:spTree>
    <p:extLst>
      <p:ext uri="{BB962C8B-B14F-4D97-AF65-F5344CB8AC3E}">
        <p14:creationId xmlns:p14="http://schemas.microsoft.com/office/powerpoint/2010/main" val="3064741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co2crc.com.au/glossary/index.html#igcc"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80000"/>
              </a:lnSpc>
              <a:spcBef>
                <a:spcPct val="0"/>
              </a:spcBef>
            </a:pPr>
            <a:r>
              <a:rPr lang="en-US" altLang="en-US" sz="1200" b="1" dirty="0"/>
              <a:t>Image Description: </a:t>
            </a:r>
            <a:r>
              <a:rPr lang="en-US" altLang="en-US" sz="1200" dirty="0"/>
              <a:t>Diagram of the Greenhouse Affect</a:t>
            </a:r>
          </a:p>
          <a:p>
            <a:pPr marL="228600" indent="-228600" eaLnBrk="1" hangingPunct="1">
              <a:lnSpc>
                <a:spcPct val="80000"/>
              </a:lnSpc>
              <a:spcBef>
                <a:spcPct val="0"/>
              </a:spcBef>
            </a:pPr>
            <a:r>
              <a:rPr lang="en-US" altLang="en-US" sz="1200" b="1" dirty="0"/>
              <a:t>Teaching Tip: </a:t>
            </a:r>
            <a:r>
              <a:rPr lang="en-US" altLang="en-US" sz="1200" dirty="0"/>
              <a:t>Ask:</a:t>
            </a:r>
            <a:r>
              <a:rPr lang="en-US" altLang="en-US" sz="1200" b="1" dirty="0"/>
              <a:t> </a:t>
            </a:r>
            <a:r>
              <a:rPr lang="en-US" altLang="en-US" sz="1200" dirty="0"/>
              <a:t>Students to interpret diagram</a:t>
            </a:r>
          </a:p>
          <a:p>
            <a:pPr marL="228600" indent="-228600" eaLnBrk="1" fontAlgn="t" hangingPunct="1">
              <a:lnSpc>
                <a:spcPct val="80000"/>
              </a:lnSpc>
            </a:pPr>
            <a:r>
              <a:rPr lang="en-US" altLang="en-US" sz="1200" b="1" dirty="0"/>
              <a:t>Background Teacher notes: </a:t>
            </a:r>
          </a:p>
          <a:p>
            <a:pPr marL="228600" indent="-228600" eaLnBrk="1" fontAlgn="t" hangingPunct="1">
              <a:lnSpc>
                <a:spcPct val="80000"/>
              </a:lnSpc>
            </a:pPr>
            <a:r>
              <a:rPr lang="en-AU" altLang="en-US" sz="1200" dirty="0"/>
              <a:t>	Climate change is any substantial change in Earth’s climate that lasts for an extended period of time.  Global warming refers to climate change that causes an increase in the average temperature of the lower atmosphere.  Global warming can have many different causes, but it is most commonly associated with human interference, specifically the release of excessive amounts of greenhouse gases. (EPA, 2006)</a:t>
            </a:r>
          </a:p>
          <a:p>
            <a:pPr marL="228600" indent="-228600" eaLnBrk="1" fontAlgn="t" hangingPunct="1">
              <a:lnSpc>
                <a:spcPct val="80000"/>
              </a:lnSpc>
            </a:pPr>
            <a:endParaRPr lang="en-AU" altLang="en-US" sz="1200" dirty="0"/>
          </a:p>
          <a:p>
            <a:pPr marL="228600" indent="-228600" eaLnBrk="1" fontAlgn="t" hangingPunct="1">
              <a:lnSpc>
                <a:spcPct val="80000"/>
              </a:lnSpc>
            </a:pPr>
            <a:r>
              <a:rPr lang="en-AU" altLang="en-US" sz="1200" dirty="0"/>
              <a:t>	Greenhouse gases, such as carbon dioxide (CO</a:t>
            </a:r>
            <a:r>
              <a:rPr lang="en-AU" altLang="en-US" sz="1200" baseline="-25000" dirty="0"/>
              <a:t>2</a:t>
            </a:r>
            <a:r>
              <a:rPr lang="en-AU" altLang="en-US" sz="1200" dirty="0"/>
              <a:t>), methane (CH</a:t>
            </a:r>
            <a:r>
              <a:rPr lang="en-AU" altLang="en-US" sz="1200" baseline="-25000" dirty="0"/>
              <a:t>4</a:t>
            </a:r>
            <a:r>
              <a:rPr lang="en-AU" altLang="en-US" sz="1200" dirty="0"/>
              <a:t>), water vapor, and fluorinated gases, act like a greenhouse around the earth.  This means that they let the heat from the Sun into the atmosphere, but do not allow the heat to escape back into space.  The more greenhouse gases there are, the larger the percentage of heat that is trapped inside the earth’s atmosphere.  The earth could not exist in its present state (that is, with life) without the presence of some naturally occurring greenhouse gases, such as CO</a:t>
            </a:r>
            <a:r>
              <a:rPr lang="en-AU" altLang="en-US" sz="1200" baseline="-25000" dirty="0"/>
              <a:t>2</a:t>
            </a:r>
            <a:r>
              <a:rPr lang="en-AU" altLang="en-US" sz="1200" dirty="0"/>
              <a:t>, CH</a:t>
            </a:r>
            <a:r>
              <a:rPr lang="en-AU" altLang="en-US" sz="1200" baseline="-25000" dirty="0"/>
              <a:t>4</a:t>
            </a:r>
            <a:r>
              <a:rPr lang="en-AU" altLang="en-US" sz="1200" dirty="0"/>
              <a:t>, and water vapor. Without any greenhouse gases no heat would be trapped in atmosphere, so the earth would be extremely cold. (NASA, 2002) </a:t>
            </a:r>
            <a:r>
              <a:rPr lang="en-AU" altLang="en-US" sz="1200" b="1" dirty="0"/>
              <a:t>Source</a:t>
            </a:r>
            <a:r>
              <a:rPr lang="en-AU" altLang="en-US" sz="1200" dirty="0"/>
              <a:t>: http://</a:t>
            </a:r>
            <a:r>
              <a:rPr lang="en-AU" altLang="en-US" sz="1200" dirty="0" err="1"/>
              <a:t>web.mit.edu</a:t>
            </a:r>
            <a:r>
              <a:rPr lang="en-AU" altLang="en-US" sz="1200" dirty="0"/>
              <a:t>/12.000/www/m2010/</a:t>
            </a:r>
            <a:r>
              <a:rPr lang="en-AU" altLang="en-US" sz="1200" dirty="0" err="1"/>
              <a:t>finalwebsite</a:t>
            </a:r>
            <a:r>
              <a:rPr lang="en-AU" altLang="en-US" sz="1200" dirty="0"/>
              <a:t>/background/</a:t>
            </a:r>
            <a:r>
              <a:rPr lang="en-AU" altLang="en-US" sz="1200" dirty="0" err="1"/>
              <a:t>globalwarming</a:t>
            </a:r>
            <a:r>
              <a:rPr lang="en-AU" altLang="en-US" sz="1200" dirty="0"/>
              <a:t>/</a:t>
            </a:r>
            <a:r>
              <a:rPr lang="en-AU" altLang="en-US" sz="1200" dirty="0" err="1"/>
              <a:t>definition.html</a:t>
            </a:r>
            <a:r>
              <a:rPr lang="en-AU" altLang="en-US" sz="1200" dirty="0"/>
              <a:t>   </a:t>
            </a:r>
            <a:br>
              <a:rPr lang="en-AU" altLang="en-US" sz="1200" dirty="0"/>
            </a:br>
            <a:endParaRPr lang="en-US" altLang="en-US" sz="1200"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a:t>
            </a:fld>
            <a:endParaRPr lang="en-AU"/>
          </a:p>
        </p:txBody>
      </p:sp>
    </p:spTree>
    <p:extLst>
      <p:ext uri="{BB962C8B-B14F-4D97-AF65-F5344CB8AC3E}">
        <p14:creationId xmlns:p14="http://schemas.microsoft.com/office/powerpoint/2010/main" val="54366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r>
              <a:rPr lang="en-US" altLang="en-US" b="1" dirty="0"/>
              <a:t>Image Description:</a:t>
            </a:r>
            <a:endParaRPr lang="en-US" altLang="en-US" dirty="0"/>
          </a:p>
          <a:p>
            <a:pPr marL="228600" indent="-228600" eaLnBrk="1" hangingPunct="1">
              <a:spcBef>
                <a:spcPct val="0"/>
              </a:spcBef>
            </a:pPr>
            <a:r>
              <a:rPr lang="en-US" altLang="en-US" b="1" dirty="0"/>
              <a:t>Teaching Tip: </a:t>
            </a:r>
            <a:r>
              <a:rPr lang="en-US" altLang="en-US" dirty="0"/>
              <a:t>Ask: Students to interpret the diagram</a:t>
            </a:r>
          </a:p>
          <a:p>
            <a:pPr marL="228600" indent="-228600" eaLnBrk="1" hangingPunct="1"/>
            <a:r>
              <a:rPr lang="en-US" altLang="en-US" b="1" dirty="0"/>
              <a:t>Background Teacher notes:</a:t>
            </a:r>
          </a:p>
          <a:p>
            <a:pPr marL="228600" indent="-228600" eaLnBrk="1" hangingPunct="1"/>
            <a:r>
              <a:rPr lang="en-US" altLang="en-US" b="1" dirty="0"/>
              <a:t>	</a:t>
            </a:r>
            <a:r>
              <a:rPr lang="en-AU" altLang="en-US" dirty="0"/>
              <a:t>The carbon cycle is usually thought of as four major reservoirs of carbon interconnected by pathways of exchange. These reservoirs are:</a:t>
            </a:r>
          </a:p>
          <a:p>
            <a:pPr marL="228600" indent="-228600" eaLnBrk="1" hangingPunct="1"/>
            <a:r>
              <a:rPr lang="en-AU" altLang="en-US" dirty="0"/>
              <a:t>	The plants </a:t>
            </a:r>
          </a:p>
          <a:p>
            <a:pPr marL="228600" indent="-228600" eaLnBrk="1" hangingPunct="1"/>
            <a:r>
              <a:rPr lang="en-AU" altLang="en-US" dirty="0"/>
              <a:t>	The terrestrial biosphere, which is usually defined to include fresh water systems and non-living organic material, such as soil carbon. </a:t>
            </a:r>
          </a:p>
          <a:p>
            <a:pPr marL="228600" indent="-228600" eaLnBrk="1" hangingPunct="1"/>
            <a:r>
              <a:rPr lang="en-AU" altLang="en-US" dirty="0"/>
              <a:t>	The oceans including dissolved inorganic carbon and living and non-living marine biota, </a:t>
            </a:r>
          </a:p>
          <a:p>
            <a:pPr marL="228600" indent="-228600" eaLnBrk="1" hangingPunct="1"/>
            <a:r>
              <a:rPr lang="en-AU" altLang="en-US" dirty="0"/>
              <a:t>	The sediments including fossil fuels. </a:t>
            </a:r>
          </a:p>
          <a:p>
            <a:pPr marL="228600" indent="-228600" eaLnBrk="1" hangingPunct="1"/>
            <a:r>
              <a:rPr lang="en-AU" altLang="en-US" dirty="0"/>
              <a:t>	The annual movements of carbon, the carbon exchanges between reservoirs, occur because of various chemical, physical, geological, and biological processes. The ocean contains the largest active pool of carbon near the surface of the Earth, but the deep ocean part of this pool does not rapidly exchange with the atmosphere.</a:t>
            </a:r>
          </a:p>
          <a:p>
            <a:pPr marL="228600" indent="-228600" eaLnBrk="1" hangingPunct="1"/>
            <a:r>
              <a:rPr lang="en-AU" altLang="en-US" dirty="0"/>
              <a:t>	The </a:t>
            </a:r>
            <a:r>
              <a:rPr lang="en-AU" altLang="en-US" b="1" dirty="0"/>
              <a:t>global carbon budget</a:t>
            </a:r>
            <a:r>
              <a:rPr lang="en-AU" altLang="en-US" dirty="0"/>
              <a:t> is the balance of the exchanges (incomes and losses) of carbon between the carbon reservoirs or between one specific loop (e.g., atmosphere ↔ biosphere) of the carbon cycle. An examination of the carbon budget of a pool or reservoir can provide information about whether the pool or reservoir is functioning as a source or sink for carbon dioxide. </a:t>
            </a:r>
            <a:r>
              <a:rPr lang="en-AU" altLang="en-US" b="1" dirty="0"/>
              <a:t>Source:</a:t>
            </a:r>
            <a:r>
              <a:rPr lang="en-AU" altLang="en-US" dirty="0"/>
              <a:t> http://</a:t>
            </a:r>
            <a:r>
              <a:rPr lang="en-AU" altLang="en-US" dirty="0" err="1"/>
              <a:t>en.wikipedia.org</a:t>
            </a:r>
            <a:r>
              <a:rPr lang="en-AU" altLang="en-US" dirty="0"/>
              <a:t>/wiki/</a:t>
            </a:r>
            <a:r>
              <a:rPr lang="en-AU" altLang="en-US" dirty="0" err="1"/>
              <a:t>Carbon_cycle</a:t>
            </a:r>
            <a:endParaRPr lang="en-AU" altLang="en-US" dirty="0"/>
          </a:p>
          <a:p>
            <a:pPr marL="228600" indent="-228600" eaLnBrk="1" hangingPunct="1">
              <a:spcBef>
                <a:spcPct val="0"/>
              </a:spcBef>
            </a:pPr>
            <a:endParaRPr lang="en-US" altLang="en-US"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a:t>
            </a:fld>
            <a:endParaRPr lang="en-AU"/>
          </a:p>
        </p:txBody>
      </p:sp>
    </p:spTree>
    <p:extLst>
      <p:ext uri="{BB962C8B-B14F-4D97-AF65-F5344CB8AC3E}">
        <p14:creationId xmlns:p14="http://schemas.microsoft.com/office/powerpoint/2010/main" val="1116882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4</a:t>
            </a:fld>
            <a:endParaRPr lang="en-AU"/>
          </a:p>
        </p:txBody>
      </p:sp>
    </p:spTree>
    <p:extLst>
      <p:ext uri="{BB962C8B-B14F-4D97-AF65-F5344CB8AC3E}">
        <p14:creationId xmlns:p14="http://schemas.microsoft.com/office/powerpoint/2010/main" val="3850420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b="1" dirty="0"/>
              <a:t>Teacher Background Notes:</a:t>
            </a:r>
          </a:p>
          <a:p>
            <a:pPr>
              <a:defRPr/>
            </a:pPr>
            <a:r>
              <a:rPr lang="en-AU" dirty="0"/>
              <a:t>The capture of carbon dioxide (CO2) from a stationary source, such as a power plant, involves trapping, or capturing, the CO2 rather than allowing it to be released to the atmosphere.</a:t>
            </a:r>
          </a:p>
          <a:p>
            <a:pPr>
              <a:defRPr/>
            </a:pPr>
            <a:r>
              <a:rPr lang="en-AU" dirty="0"/>
              <a:t>The main sources potentially suitable for CO2 capture are industrial processes, electricity</a:t>
            </a:r>
          </a:p>
          <a:p>
            <a:pPr>
              <a:defRPr/>
            </a:pPr>
            <a:r>
              <a:rPr lang="en-AU" dirty="0"/>
              <a:t>generation and possibly in the future, hydrogen production.</a:t>
            </a:r>
          </a:p>
          <a:p>
            <a:pPr>
              <a:defRPr/>
            </a:pPr>
            <a:r>
              <a:rPr lang="en-AU" dirty="0"/>
              <a:t>Industrial processes that may lend themselves to CO2 capture now include natural-gas processing; ammonia production; and cement manufacture, but the total quantity of CO2 produced by these processes is limited. </a:t>
            </a:r>
          </a:p>
          <a:p>
            <a:pPr>
              <a:defRPr/>
            </a:pPr>
            <a:r>
              <a:rPr lang="en-AU" dirty="0"/>
              <a:t>A far larger source of CO2, accounting for approximately half of all CO2 emissions in Australia, is fossil-fuelled electricity generation, whether that be from coal, oil or</a:t>
            </a:r>
          </a:p>
          <a:p>
            <a:pPr>
              <a:defRPr/>
            </a:pPr>
            <a:r>
              <a:rPr lang="en-AU" dirty="0"/>
              <a:t>natural gas. While the basic building block technologies exist for capture from these sources, and such a plant could be built today, more research is required on these capture technologies to reduce the power cost increases to the community.</a:t>
            </a:r>
          </a:p>
          <a:p>
            <a:pPr>
              <a:defRPr/>
            </a:pPr>
            <a:endParaRPr lang="en-AU" dirty="0"/>
          </a:p>
          <a:p>
            <a:pPr>
              <a:defRPr/>
            </a:pPr>
            <a:r>
              <a:rPr lang="en-AU" dirty="0"/>
              <a:t>Following capture, CO2 is then injected deep underground into porous and permeable rocks within geological</a:t>
            </a:r>
          </a:p>
          <a:p>
            <a:pPr>
              <a:defRPr/>
            </a:pPr>
            <a:r>
              <a:rPr lang="en-AU" dirty="0"/>
              <a:t>reservoirs between one and three kilometres beneath the surface. (See next slide)</a:t>
            </a:r>
          </a:p>
          <a:p>
            <a:pPr>
              <a:defRPr/>
            </a:pPr>
            <a:r>
              <a:rPr lang="en-AU" b="1" dirty="0"/>
              <a:t>Source:CO2CRC http://www.co2crc.com.au/media/</a:t>
            </a:r>
          </a:p>
          <a:p>
            <a:pPr>
              <a:defRPr/>
            </a:pPr>
            <a:endParaRPr lang="en-AU"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5</a:t>
            </a:fld>
            <a:endParaRPr lang="en-AU"/>
          </a:p>
        </p:txBody>
      </p:sp>
    </p:spTree>
    <p:extLst>
      <p:ext uri="{BB962C8B-B14F-4D97-AF65-F5344CB8AC3E}">
        <p14:creationId xmlns:p14="http://schemas.microsoft.com/office/powerpoint/2010/main" val="532712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80000"/>
              </a:lnSpc>
              <a:spcBef>
                <a:spcPct val="0"/>
              </a:spcBef>
            </a:pPr>
            <a:r>
              <a:rPr lang="en-US" altLang="en-US" sz="800" b="1" dirty="0"/>
              <a:t>Image Description: </a:t>
            </a:r>
            <a:r>
              <a:rPr lang="en-US" altLang="en-US" sz="800" dirty="0"/>
              <a:t>Flow diagram; s</a:t>
            </a:r>
            <a:r>
              <a:rPr lang="en-AU" altLang="en-US" sz="800" dirty="0" err="1"/>
              <a:t>ources</a:t>
            </a:r>
            <a:r>
              <a:rPr lang="en-AU" altLang="en-US" sz="800" dirty="0"/>
              <a:t> for CO2 Capture</a:t>
            </a:r>
            <a:endParaRPr lang="en-US" altLang="en-US" sz="800" b="1" dirty="0"/>
          </a:p>
          <a:p>
            <a:pPr marL="228600" indent="-228600" eaLnBrk="1" hangingPunct="1">
              <a:lnSpc>
                <a:spcPct val="80000"/>
              </a:lnSpc>
              <a:spcBef>
                <a:spcPct val="0"/>
              </a:spcBef>
            </a:pPr>
            <a:r>
              <a:rPr lang="en-US" altLang="en-US" sz="800" b="1" dirty="0"/>
              <a:t>Background Teacher notes: </a:t>
            </a:r>
          </a:p>
          <a:p>
            <a:pPr marL="228600" indent="-228600" eaLnBrk="1" hangingPunct="1">
              <a:lnSpc>
                <a:spcPct val="80000"/>
              </a:lnSpc>
            </a:pPr>
            <a:r>
              <a:rPr lang="en-AU" altLang="en-US" sz="800" dirty="0"/>
              <a:t>	The capture of carbon dioxide (CO2) from a stationary source, such as a power plant, involves trapping, or capturing, the CO2 rather than allowing it to be released to the atmosphere.</a:t>
            </a:r>
          </a:p>
          <a:p>
            <a:pPr marL="228600" indent="-228600" eaLnBrk="1" hangingPunct="1">
              <a:lnSpc>
                <a:spcPct val="80000"/>
              </a:lnSpc>
            </a:pPr>
            <a:r>
              <a:rPr lang="en-AU" altLang="en-US" sz="800" dirty="0"/>
              <a:t>	The main sources potentially suitable for CO2 capture are industrial processes, electricity generation and possibly in the future, hydrogen production.</a:t>
            </a:r>
          </a:p>
          <a:p>
            <a:pPr marL="228600" indent="-228600" eaLnBrk="1" hangingPunct="1">
              <a:lnSpc>
                <a:spcPct val="80000"/>
              </a:lnSpc>
            </a:pPr>
            <a:r>
              <a:rPr lang="en-AU" altLang="en-US" sz="800" dirty="0"/>
              <a:t>	Industrial processes that may lend themselves to CO2 capture now include natural-gas processing; ammonia production; and cement manufacture. The larger source of CO2, is fossil-fuelled electricity generation, whether that be from coal, oil or natural gas. Research is ongoing into how these capture technologies can operate effectively and reduce the power cost increases to the community.</a:t>
            </a:r>
          </a:p>
          <a:p>
            <a:pPr marL="228600" indent="-228600" eaLnBrk="1" hangingPunct="1">
              <a:lnSpc>
                <a:spcPct val="80000"/>
              </a:lnSpc>
            </a:pPr>
            <a:r>
              <a:rPr lang="en-AU" altLang="en-US" sz="1200" b="1" dirty="0"/>
              <a:t>Source:CO2CRC http://www.co2crc.com.au/media/</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6</a:t>
            </a:fld>
            <a:endParaRPr lang="en-AU"/>
          </a:p>
        </p:txBody>
      </p:sp>
    </p:spTree>
    <p:extLst>
      <p:ext uri="{BB962C8B-B14F-4D97-AF65-F5344CB8AC3E}">
        <p14:creationId xmlns:p14="http://schemas.microsoft.com/office/powerpoint/2010/main" val="163470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b="1" dirty="0"/>
              <a:t>Teacher background Notes:</a:t>
            </a:r>
          </a:p>
          <a:p>
            <a:pPr>
              <a:defRPr/>
            </a:pPr>
            <a:r>
              <a:rPr lang="en-AU" dirty="0"/>
              <a:t>Technologies for capturing CO2 from electricity generation fall into three categories: </a:t>
            </a:r>
            <a:r>
              <a:rPr lang="en-AU" dirty="0" err="1"/>
              <a:t>postcombustion</a:t>
            </a:r>
            <a:r>
              <a:rPr lang="en-AU" dirty="0"/>
              <a:t>, </a:t>
            </a:r>
            <a:r>
              <a:rPr lang="en-GB" dirty="0"/>
              <a:t>pre-combustion and oxy-firing.</a:t>
            </a:r>
          </a:p>
          <a:p>
            <a:pPr>
              <a:defRPr/>
            </a:pPr>
            <a:r>
              <a:rPr lang="en-AU" dirty="0"/>
              <a:t>In post-combustion capture CO2 is separated from the flue gas after fuel is burnt from</a:t>
            </a:r>
          </a:p>
          <a:p>
            <a:pPr>
              <a:defRPr/>
            </a:pPr>
            <a:r>
              <a:rPr lang="en-AU" dirty="0"/>
              <a:t>conventional power stations, either coal or natural gas.</a:t>
            </a:r>
          </a:p>
          <a:p>
            <a:pPr>
              <a:defRPr/>
            </a:pPr>
            <a:r>
              <a:rPr lang="en-AU" dirty="0"/>
              <a:t>During pre-combustion capture the fossil fuel is brought into contact with steam and oxygen, </a:t>
            </a:r>
            <a:r>
              <a:rPr lang="en-GB" dirty="0"/>
              <a:t>producing a synthetic gas (syngas), largely comprising carbon monoxide (CO), carbon dioxide and hydrogen (H2).</a:t>
            </a:r>
          </a:p>
          <a:p>
            <a:pPr>
              <a:defRPr/>
            </a:pPr>
            <a:r>
              <a:rPr lang="en-AU" dirty="0"/>
              <a:t>This syngas can then be combusted in power gas turbines to produce electricity – such plants exist today. The CO2 is removed from the syngas before combustion in the power gas turbines.</a:t>
            </a:r>
          </a:p>
          <a:p>
            <a:pPr>
              <a:defRPr/>
            </a:pPr>
            <a:r>
              <a:rPr lang="en-AU" dirty="0"/>
              <a:t>However, for maximum CO2 removal an additional reaction (water gas shift) is used to convert the residual carbon monoxide to CO2 and additional hydrogen with water.</a:t>
            </a:r>
          </a:p>
          <a:p>
            <a:pPr>
              <a:defRPr/>
            </a:pPr>
            <a:r>
              <a:rPr lang="en-AU" dirty="0"/>
              <a:t>This process can be applied to all fossil fuels, but in the case of coal, the solid fuel is </a:t>
            </a:r>
            <a:r>
              <a:rPr lang="en-AU" dirty="0" err="1"/>
              <a:t>gasified</a:t>
            </a:r>
            <a:r>
              <a:rPr lang="en-AU" dirty="0"/>
              <a:t> in either an oxygen or air-blown gasifier. Examples of this process are Integrated Gasification Combined Cycle (IGCC) or Integrated Drying Gasification Combined Cycle (IDGCC) – an </a:t>
            </a:r>
            <a:r>
              <a:rPr lang="en-GB" dirty="0"/>
              <a:t>Australian-developed technology.</a:t>
            </a:r>
          </a:p>
          <a:p>
            <a:pPr>
              <a:defRPr/>
            </a:pPr>
            <a:r>
              <a:rPr lang="en-AU" dirty="0"/>
              <a:t>Oxy-firing combustion capture is where fuel is combusted in pure oxygen. The process produces about 75 per cent less flue gas than air-</a:t>
            </a:r>
            <a:r>
              <a:rPr lang="en-AU" dirty="0" err="1"/>
              <a:t>fueled</a:t>
            </a:r>
            <a:r>
              <a:rPr lang="en-AU" dirty="0"/>
              <a:t> combustion and the exhaust consists of between 80 and 90 per cent CO2. The remaining gas is water vapour, which simplifies the CO2 separation</a:t>
            </a:r>
          </a:p>
          <a:p>
            <a:pPr>
              <a:defRPr/>
            </a:pPr>
            <a:r>
              <a:rPr lang="en-AU" dirty="0"/>
              <a:t>step. An air separation plant is required to produce pure oxygen for the process from air.</a:t>
            </a:r>
          </a:p>
          <a:p>
            <a:pPr>
              <a:defRPr/>
            </a:pPr>
            <a:r>
              <a:rPr lang="en-AU" dirty="0"/>
              <a:t>While the capture of CO2 for </a:t>
            </a:r>
            <a:r>
              <a:rPr lang="en-AU" dirty="0" err="1"/>
              <a:t>geosequestration</a:t>
            </a:r>
            <a:r>
              <a:rPr lang="en-AU" dirty="0"/>
              <a:t> is a relatively new concept, CO2 capture for</a:t>
            </a:r>
          </a:p>
          <a:p>
            <a:pPr>
              <a:defRPr/>
            </a:pPr>
            <a:r>
              <a:rPr lang="en-AU" dirty="0"/>
              <a:t>commercial markets has been practised in Australia and overseas for many years.</a:t>
            </a:r>
          </a:p>
          <a:p>
            <a:pPr>
              <a:defRPr/>
            </a:pPr>
            <a:r>
              <a:rPr lang="en-AU" dirty="0"/>
              <a:t>CO2 is captured from natural gas wells in South Australia, near Mt Gambier and in southern</a:t>
            </a:r>
          </a:p>
          <a:p>
            <a:pPr>
              <a:defRPr/>
            </a:pPr>
            <a:r>
              <a:rPr lang="en-AU" dirty="0"/>
              <a:t>Victoria, near Port Campbell. The CO2 is then used for various commercial processes including carbonation of beverages and dry-ice production. In the United States, CO2 capture at power plants using chemical absorption based on the </a:t>
            </a:r>
            <a:r>
              <a:rPr lang="en-AU" dirty="0" err="1"/>
              <a:t>monoethanolamine</a:t>
            </a:r>
            <a:r>
              <a:rPr lang="en-AU" dirty="0"/>
              <a:t> solvent has been practised since the late 1970s, with the captured CO2 being used for enhanced oil recovery as well as smaller scale CO2 beverage manufacture.</a:t>
            </a:r>
          </a:p>
          <a:p>
            <a:pPr>
              <a:defRPr/>
            </a:pPr>
            <a:r>
              <a:rPr lang="en-GB" b="1" dirty="0"/>
              <a:t>CO2 capture and </a:t>
            </a:r>
            <a:r>
              <a:rPr lang="en-GB" b="1" dirty="0" err="1"/>
              <a:t>geosequestration</a:t>
            </a:r>
            <a:endParaRPr lang="en-GB" b="1" dirty="0"/>
          </a:p>
          <a:p>
            <a:pPr>
              <a:defRPr/>
            </a:pPr>
            <a:r>
              <a:rPr lang="en-AU" dirty="0"/>
              <a:t>Following capture, CO2 is usually transported from a source, such as a power station, to the geological storage site in a compressed form via a pipeline (though other forms of transportation such as road, rail or ship are feasible and may well be economic in certain situations).</a:t>
            </a:r>
          </a:p>
          <a:p>
            <a:pPr>
              <a:defRPr/>
            </a:pPr>
            <a:r>
              <a:rPr lang="en-AU" b="1" dirty="0"/>
              <a:t>Source:CO2CRC http://www.co2crc.com.au/media/</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7</a:t>
            </a:fld>
            <a:endParaRPr lang="en-AU"/>
          </a:p>
        </p:txBody>
      </p:sp>
    </p:spTree>
    <p:extLst>
      <p:ext uri="{BB962C8B-B14F-4D97-AF65-F5344CB8AC3E}">
        <p14:creationId xmlns:p14="http://schemas.microsoft.com/office/powerpoint/2010/main" val="1449394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altLang="en-US" b="1" dirty="0"/>
              <a:t>Image Description:</a:t>
            </a:r>
          </a:p>
          <a:p>
            <a:pPr marL="228600" indent="-228600" eaLnBrk="1" hangingPunct="1"/>
            <a:r>
              <a:rPr lang="en-AU" altLang="en-US" dirty="0"/>
              <a:t>	In post-combustion capture CO2 is separated from the flue gas after fuel is burnt from</a:t>
            </a:r>
          </a:p>
          <a:p>
            <a:pPr marL="228600" indent="-228600" eaLnBrk="1" hangingPunct="1"/>
            <a:r>
              <a:rPr lang="en-AU" altLang="en-US" dirty="0"/>
              <a:t>	conventional power stations, either coal or natural gas. </a:t>
            </a:r>
            <a:endParaRPr lang="en-US" altLang="en-US" b="1" dirty="0"/>
          </a:p>
          <a:p>
            <a:pPr marL="228600" indent="-228600" eaLnBrk="1" hangingPunct="1"/>
            <a:r>
              <a:rPr lang="en-US" altLang="en-US" b="1" dirty="0"/>
              <a:t>	Teacher notes: </a:t>
            </a:r>
          </a:p>
          <a:p>
            <a:pPr marL="228600" indent="-228600" eaLnBrk="1" hangingPunct="1"/>
            <a:r>
              <a:rPr lang="en-AU" altLang="en-US" dirty="0"/>
              <a:t>	Capturing the carbon dioxide from a typical existing power plant is referred to as post-combustion capture, in which the low-pressure exhaust gases (currently emitted to the atmosphere) are passed through a separation process. Post-combustion facilities can be retrofitted to existing power plants or provided as a feature of new plants in the future, but there is a need to bring down costs considerably. Despite the existing cost barrier, post-combustion capture is receiving increased attention because many existing coal-fired power stations will continue to operate for 30 years or more</a:t>
            </a:r>
          </a:p>
          <a:p>
            <a:pPr marL="228600" indent="-228600" eaLnBrk="1" hangingPunct="1"/>
            <a:r>
              <a:rPr lang="en-AU" altLang="en-US" dirty="0"/>
              <a:t>	 </a:t>
            </a:r>
            <a:r>
              <a:rPr lang="en-AU" altLang="en-US" b="1" dirty="0"/>
              <a:t>Source</a:t>
            </a:r>
            <a:r>
              <a:rPr lang="en-AU" altLang="en-US" dirty="0"/>
              <a:t>:</a:t>
            </a:r>
            <a:r>
              <a:rPr lang="en-AU" altLang="en-US" b="1" dirty="0"/>
              <a:t> www.co2crc.com.au </a:t>
            </a:r>
          </a:p>
          <a:p>
            <a:pPr marL="228600" indent="-228600" eaLnBrk="1" hangingPunct="1">
              <a:spcBef>
                <a:spcPct val="0"/>
              </a:spcBef>
            </a:pPr>
            <a:endParaRPr lang="en-US" altLang="en-US"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8</a:t>
            </a:fld>
            <a:endParaRPr lang="en-AU"/>
          </a:p>
        </p:txBody>
      </p:sp>
    </p:spTree>
    <p:extLst>
      <p:ext uri="{BB962C8B-B14F-4D97-AF65-F5344CB8AC3E}">
        <p14:creationId xmlns:p14="http://schemas.microsoft.com/office/powerpoint/2010/main" val="635187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9</a:t>
            </a:fld>
            <a:endParaRPr lang="en-AU"/>
          </a:p>
        </p:txBody>
      </p:sp>
    </p:spTree>
    <p:extLst>
      <p:ext uri="{BB962C8B-B14F-4D97-AF65-F5344CB8AC3E}">
        <p14:creationId xmlns:p14="http://schemas.microsoft.com/office/powerpoint/2010/main" val="4200353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10</a:t>
            </a:fld>
            <a:endParaRPr lang="en-AU"/>
          </a:p>
        </p:txBody>
      </p:sp>
    </p:spTree>
    <p:extLst>
      <p:ext uri="{BB962C8B-B14F-4D97-AF65-F5344CB8AC3E}">
        <p14:creationId xmlns:p14="http://schemas.microsoft.com/office/powerpoint/2010/main" val="2462538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r>
              <a:rPr lang="en-US" altLang="en-US" sz="800" b="1" dirty="0"/>
              <a:t>	Image Description:</a:t>
            </a:r>
          </a:p>
          <a:p>
            <a:pPr marL="228600" indent="-228600" eaLnBrk="1" hangingPunct="1">
              <a:spcBef>
                <a:spcPct val="0"/>
              </a:spcBef>
            </a:pPr>
            <a:r>
              <a:rPr lang="en-US" altLang="en-US" sz="800" b="1" dirty="0"/>
              <a:t> 	</a:t>
            </a:r>
            <a:r>
              <a:rPr lang="en-AU" altLang="en-US" sz="800" dirty="0"/>
              <a:t>The pre-combustion CO2 capture project will use this solvent rig to evaluate and improve solvent technologies for separating CO2 from syngas during the carbon capture process. </a:t>
            </a:r>
            <a:endParaRPr lang="en-US" altLang="en-US" sz="800" b="1" dirty="0"/>
          </a:p>
          <a:p>
            <a:pPr marL="228600" indent="-228600" eaLnBrk="1" hangingPunct="1"/>
            <a:r>
              <a:rPr lang="en-US" altLang="en-US" sz="800" b="1" dirty="0"/>
              <a:t>	Teacher notes: </a:t>
            </a:r>
            <a:r>
              <a:rPr lang="en-US" altLang="en-US" sz="800" dirty="0"/>
              <a:t>P</a:t>
            </a:r>
            <a:r>
              <a:rPr lang="en-AU" altLang="en-US" sz="800" dirty="0"/>
              <a:t>re-combustion capture, involves </a:t>
            </a:r>
            <a:r>
              <a:rPr lang="en-AU" altLang="en-US" sz="800" dirty="0">
                <a:hlinkClick r:id="rId3" action="ppaction://hlinkfile"/>
              </a:rPr>
              <a:t>Integrated Gasification Combined Cycle (IGCC)</a:t>
            </a:r>
            <a:r>
              <a:rPr lang="en-AU" altLang="en-US" sz="800" dirty="0"/>
              <a:t>. In this type of plant, the fuel is not burnt, but is reacted at high pressure and temperature with steam and oxygen to form a synthesis gas  or syngas containing carbon monoxide, carbon dioxide, and hydrogen. This gas stream is then reacted further with water to convert the residual carbon monoxide to carbon dioxide and hydrogen, allowing the carbon dioxide to be captured and sent to storage. The hydrogen is burnt to produce power, leaving water vapour as the main exhaust to the atmosphere. </a:t>
            </a:r>
          </a:p>
          <a:p>
            <a:pPr marL="228600" indent="-228600" eaLnBrk="1" hangingPunct="1"/>
            <a:r>
              <a:rPr lang="en-AU" altLang="en-US" sz="800" b="1" dirty="0"/>
              <a:t>	Source: www.co2crc.com.au </a:t>
            </a:r>
            <a:endParaRPr lang="en-GB" altLang="en-US" sz="800"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11</a:t>
            </a:fld>
            <a:endParaRPr lang="en-AU"/>
          </a:p>
        </p:txBody>
      </p:sp>
    </p:spTree>
    <p:extLst>
      <p:ext uri="{BB962C8B-B14F-4D97-AF65-F5344CB8AC3E}">
        <p14:creationId xmlns:p14="http://schemas.microsoft.com/office/powerpoint/2010/main" val="3004357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r>
              <a:rPr lang="en-US" altLang="en-US" sz="800" b="1" dirty="0"/>
              <a:t>Image Description: </a:t>
            </a:r>
            <a:r>
              <a:rPr lang="en-US" altLang="en-US" sz="800" dirty="0"/>
              <a:t>Flow Chart</a:t>
            </a:r>
          </a:p>
          <a:p>
            <a:pPr marL="228600" indent="-228600" eaLnBrk="1" hangingPunct="1">
              <a:spcBef>
                <a:spcPct val="0"/>
              </a:spcBef>
            </a:pPr>
            <a:r>
              <a:rPr lang="en-US" altLang="en-US" sz="800" b="1" dirty="0"/>
              <a:t>Teacher notes: </a:t>
            </a:r>
            <a:r>
              <a:rPr lang="en-US" altLang="en-US" sz="800" dirty="0"/>
              <a:t>Solvent absorption is one method of carbon dioxide separation technology</a:t>
            </a:r>
          </a:p>
          <a:p>
            <a:pPr marL="228600" indent="-228600" eaLnBrk="1" hangingPunct="1"/>
            <a:r>
              <a:rPr lang="en-AU" altLang="en-US" sz="800" b="1" dirty="0"/>
              <a:t>Source</a:t>
            </a:r>
            <a:r>
              <a:rPr lang="en-AU" altLang="en-US" sz="800" dirty="0"/>
              <a:t>: www.co2crc.com.au </a:t>
            </a:r>
            <a:endParaRPr lang="en-GB" altLang="en-US" sz="800"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12</a:t>
            </a:fld>
            <a:endParaRPr lang="en-AU"/>
          </a:p>
        </p:txBody>
      </p:sp>
    </p:spTree>
    <p:extLst>
      <p:ext uri="{BB962C8B-B14F-4D97-AF65-F5344CB8AC3E}">
        <p14:creationId xmlns:p14="http://schemas.microsoft.com/office/powerpoint/2010/main" val="1233429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13</a:t>
            </a:fld>
            <a:endParaRPr lang="en-AU"/>
          </a:p>
        </p:txBody>
      </p:sp>
    </p:spTree>
    <p:extLst>
      <p:ext uri="{BB962C8B-B14F-4D97-AF65-F5344CB8AC3E}">
        <p14:creationId xmlns:p14="http://schemas.microsoft.com/office/powerpoint/2010/main" val="1839175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AU"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14</a:t>
            </a:fld>
            <a:endParaRPr lang="en-AU"/>
          </a:p>
        </p:txBody>
      </p:sp>
    </p:spTree>
    <p:extLst>
      <p:ext uri="{BB962C8B-B14F-4D97-AF65-F5344CB8AC3E}">
        <p14:creationId xmlns:p14="http://schemas.microsoft.com/office/powerpoint/2010/main" val="3632651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r>
              <a:rPr lang="en-US" altLang="en-US" sz="800" b="1" dirty="0"/>
              <a:t>	Image Description: </a:t>
            </a:r>
            <a:r>
              <a:rPr lang="en-AU" altLang="en-US" sz="800" dirty="0" err="1"/>
              <a:t>OxyFuel</a:t>
            </a:r>
            <a:r>
              <a:rPr lang="en-AU" altLang="en-US" sz="800" dirty="0"/>
              <a:t> Combustion Process</a:t>
            </a:r>
            <a:endParaRPr lang="en-US" altLang="en-US" sz="800" b="1" dirty="0"/>
          </a:p>
          <a:p>
            <a:pPr marL="228600" indent="-228600" eaLnBrk="1" hangingPunct="1">
              <a:spcBef>
                <a:spcPct val="0"/>
              </a:spcBef>
            </a:pPr>
            <a:r>
              <a:rPr lang="en-US" altLang="en-US" sz="800" b="1" dirty="0"/>
              <a:t>	Teacher notes: </a:t>
            </a:r>
            <a:r>
              <a:rPr lang="en-US" altLang="en-US" sz="800" dirty="0" err="1"/>
              <a:t>Oxyfiring</a:t>
            </a:r>
            <a:r>
              <a:rPr lang="en-AU" altLang="en-US" sz="800" dirty="0"/>
              <a:t> combustion, sometimes called oxyfuel combustion is similar to that used in existing power plants, except that rather than burning the fuels in air, they are burnt in an artificially created oxygen atmosphere. Without the nitrogen which makes up about 78 per cent of the Earth’s atmosphere, this results in a flue gas with high carbon-dioxide concentrations (greater than 80 per cent by volume). The water vapour is then removed by cooling and compressing the gas stream. Changes are required to the boiler and associated flue-gas handling system to accommodate the higher flame temperatures resulting from combustion with oxygen</a:t>
            </a:r>
            <a:endParaRPr lang="en-GB" altLang="en-US" sz="800" dirty="0"/>
          </a:p>
          <a:p>
            <a:pPr marL="228600" indent="-228600" eaLnBrk="1" hangingPunct="1">
              <a:spcBef>
                <a:spcPct val="0"/>
              </a:spcBef>
            </a:pPr>
            <a:r>
              <a:rPr lang="en-GB" altLang="en-US" sz="800" b="1" dirty="0"/>
              <a:t>	Callide Oxyfuel Project, Queensland</a:t>
            </a:r>
          </a:p>
          <a:p>
            <a:pPr marL="228600" indent="-228600" eaLnBrk="1" hangingPunct="1">
              <a:spcBef>
                <a:spcPct val="0"/>
              </a:spcBef>
            </a:pPr>
            <a:r>
              <a:rPr lang="en-AU" altLang="en-US" sz="800" dirty="0"/>
              <a:t>	This demonstration project involves conversion of an existing 30MW unit at Callide A (currently underway) with power generation and capture of CO2 commencing in 2010. The second stage of the project will involve the injection and storage of about 60 000 tonnes of captured CO2 in saline aquifers or depleted oil/gas fields over about three years, planned to commence in 2011. Cost estimate is A$206 million. </a:t>
            </a:r>
          </a:p>
          <a:p>
            <a:pPr marL="228600" indent="-228600" eaLnBrk="1" hangingPunct="1">
              <a:spcBef>
                <a:spcPct val="0"/>
              </a:spcBef>
            </a:pPr>
            <a:r>
              <a:rPr lang="en-AU" altLang="en-US" sz="800" dirty="0"/>
              <a:t>	</a:t>
            </a:r>
            <a:r>
              <a:rPr lang="en-AU" altLang="en-US" sz="800" b="1" dirty="0"/>
              <a:t>Source: http://</a:t>
            </a:r>
            <a:r>
              <a:rPr lang="en-AU" altLang="en-US" sz="800" b="1" dirty="0" err="1"/>
              <a:t>www.callideoxyfuel.com</a:t>
            </a:r>
            <a:r>
              <a:rPr lang="en-AU" altLang="en-US" sz="800" b="1" dirty="0"/>
              <a:t>/</a:t>
            </a:r>
            <a:endParaRPr lang="en-GB" altLang="en-US" sz="800"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15</a:t>
            </a:fld>
            <a:endParaRPr lang="en-AU"/>
          </a:p>
        </p:txBody>
      </p:sp>
    </p:spTree>
    <p:extLst>
      <p:ext uri="{BB962C8B-B14F-4D97-AF65-F5344CB8AC3E}">
        <p14:creationId xmlns:p14="http://schemas.microsoft.com/office/powerpoint/2010/main" val="1405199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16</a:t>
            </a:fld>
            <a:endParaRPr lang="en-AU"/>
          </a:p>
        </p:txBody>
      </p:sp>
    </p:spTree>
    <p:extLst>
      <p:ext uri="{BB962C8B-B14F-4D97-AF65-F5344CB8AC3E}">
        <p14:creationId xmlns:p14="http://schemas.microsoft.com/office/powerpoint/2010/main" val="1613453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b="1" dirty="0"/>
              <a:t>Teacher Background Notes:</a:t>
            </a:r>
          </a:p>
          <a:p>
            <a:pPr>
              <a:defRPr/>
            </a:pPr>
            <a:r>
              <a:rPr lang="en-AU" dirty="0"/>
              <a:t>The fossil fuels, coal, oil and natural gas currently supply around 85 per cent of the world’s</a:t>
            </a:r>
          </a:p>
          <a:p>
            <a:pPr>
              <a:defRPr/>
            </a:pPr>
            <a:r>
              <a:rPr lang="en-GB" dirty="0"/>
              <a:t>energy needs.</a:t>
            </a:r>
          </a:p>
          <a:p>
            <a:pPr>
              <a:defRPr/>
            </a:pPr>
            <a:r>
              <a:rPr lang="en-AU" dirty="0"/>
              <a:t>The International Energy Agency predicts that fossil fuels will continue to be heavily used for </a:t>
            </a:r>
            <a:r>
              <a:rPr lang="en-GB" dirty="0"/>
              <a:t>many years to come.</a:t>
            </a:r>
          </a:p>
          <a:p>
            <a:pPr>
              <a:defRPr/>
            </a:pPr>
            <a:r>
              <a:rPr lang="en-AU" dirty="0"/>
              <a:t>The burning of fossil fuels is a major source of excess CO2, the most common greenhouse gas after water vapour, and the gas most likely to contribute to potential global warming.</a:t>
            </a:r>
          </a:p>
          <a:p>
            <a:pPr>
              <a:defRPr/>
            </a:pPr>
            <a:r>
              <a:rPr lang="en-AU" dirty="0"/>
              <a:t>The urgent need to reduce the atmospheric concentrations of CO2 requires a portfolio of</a:t>
            </a:r>
          </a:p>
          <a:p>
            <a:pPr>
              <a:defRPr/>
            </a:pPr>
            <a:r>
              <a:rPr lang="en-AU" dirty="0"/>
              <a:t>solutions including energy efficiency; using less carbon-intensive fuels; enhancing natural</a:t>
            </a:r>
          </a:p>
          <a:p>
            <a:pPr>
              <a:defRPr/>
            </a:pPr>
            <a:r>
              <a:rPr lang="en-AU" dirty="0"/>
              <a:t>carbon sinks (vegetation); and harnessing renewable energy from the wind, sun and tides.</a:t>
            </a:r>
          </a:p>
          <a:p>
            <a:pPr>
              <a:defRPr/>
            </a:pPr>
            <a:r>
              <a:rPr lang="en-AU" dirty="0" err="1"/>
              <a:t>Geosequestration</a:t>
            </a:r>
            <a:r>
              <a:rPr lang="en-AU" dirty="0"/>
              <a:t> is the deep geological storage of carbon dioxide from major industrial sources such as: fossil fuel-fired power stations, oil and natural gas processing, cement manufacture, iron and steel manufacture and the petrochemical industry.</a:t>
            </a:r>
          </a:p>
          <a:p>
            <a:pPr>
              <a:defRPr/>
            </a:pPr>
            <a:r>
              <a:rPr lang="en-AU" b="1" dirty="0"/>
              <a:t>(Source: CO2CRC http://www.co2crc.com.au/media/)</a:t>
            </a:r>
            <a:endParaRPr lang="en-GB"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17</a:t>
            </a:fld>
            <a:endParaRPr lang="en-AU"/>
          </a:p>
        </p:txBody>
      </p:sp>
    </p:spTree>
    <p:extLst>
      <p:ext uri="{BB962C8B-B14F-4D97-AF65-F5344CB8AC3E}">
        <p14:creationId xmlns:p14="http://schemas.microsoft.com/office/powerpoint/2010/main" val="2112697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80000"/>
              </a:lnSpc>
              <a:spcBef>
                <a:spcPct val="0"/>
              </a:spcBef>
            </a:pPr>
            <a:r>
              <a:rPr lang="en-US" altLang="en-US" sz="800" b="1" dirty="0"/>
              <a:t>	</a:t>
            </a:r>
            <a:r>
              <a:rPr lang="en-US" altLang="en-US" sz="1100" b="1" dirty="0"/>
              <a:t>Image Description: </a:t>
            </a:r>
            <a:r>
              <a:rPr lang="en-US" altLang="en-US" sz="1100" dirty="0"/>
              <a:t>Map of </a:t>
            </a:r>
            <a:r>
              <a:rPr lang="en-AU" altLang="en-US" sz="1100" dirty="0"/>
              <a:t>potential C02 storage sites</a:t>
            </a:r>
            <a:endParaRPr lang="en-US" altLang="en-US" sz="1100" b="1" dirty="0"/>
          </a:p>
          <a:p>
            <a:pPr marL="228600" indent="-228600" eaLnBrk="1" hangingPunct="1">
              <a:lnSpc>
                <a:spcPct val="80000"/>
              </a:lnSpc>
            </a:pPr>
            <a:r>
              <a:rPr lang="en-US" altLang="en-US" sz="1100" b="1" dirty="0"/>
              <a:t>Background Teacher notes: </a:t>
            </a:r>
          </a:p>
          <a:p>
            <a:pPr marL="228600" indent="-228600" eaLnBrk="1" hangingPunct="1">
              <a:lnSpc>
                <a:spcPct val="80000"/>
              </a:lnSpc>
            </a:pPr>
            <a:r>
              <a:rPr lang="en-AU" altLang="en-US" sz="1100" dirty="0"/>
              <a:t>	An Australia-wide study of sedimentary basins conducted by CO2CRC and previously the Australian Petroleum CRC over the past 10 years has assessed 100 sites for the suitability for the safe, long-term storage of CO2.</a:t>
            </a:r>
          </a:p>
          <a:p>
            <a:pPr marL="228600" indent="-228600" eaLnBrk="1" hangingPunct="1">
              <a:lnSpc>
                <a:spcPct val="80000"/>
              </a:lnSpc>
            </a:pPr>
            <a:r>
              <a:rPr lang="en-AU" altLang="en-US" sz="1100" dirty="0"/>
              <a:t>	The majority of these sites were found to be potentially suitable. Ideally, these areas have rocks such as permeable sandstone that are overlain by a seal of non-permeable rocks. </a:t>
            </a:r>
            <a:r>
              <a:rPr lang="en-AU" altLang="en-US" sz="1100" dirty="0" err="1"/>
              <a:t>Geosequestration</a:t>
            </a:r>
            <a:r>
              <a:rPr lang="en-AU" altLang="en-US" sz="1100" dirty="0"/>
              <a:t> sites must have simple geology. This means they should have no active faults and must have permeable and porous rock, such as sandstone, to absorb the CO2. The sandstone must be overlain by a mudstone or caprock that will trap the CO2 in the deep subsurface. (See fact sheet: What is </a:t>
            </a:r>
            <a:r>
              <a:rPr lang="en-AU" altLang="en-US" sz="1100" dirty="0" err="1"/>
              <a:t>Geosequestration</a:t>
            </a:r>
            <a:r>
              <a:rPr lang="en-AU" altLang="en-US" sz="1100" dirty="0"/>
              <a:t>, for further information ) http://www.co2crc.com.au/</a:t>
            </a:r>
            <a:r>
              <a:rPr lang="en-AU" altLang="en-US" sz="1100" dirty="0" err="1"/>
              <a:t>aboutgeo</a:t>
            </a:r>
            <a:r>
              <a:rPr lang="en-AU" altLang="en-US" sz="1100" dirty="0"/>
              <a:t>/</a:t>
            </a:r>
            <a:r>
              <a:rPr lang="en-AU" altLang="en-US" sz="1100" dirty="0" err="1"/>
              <a:t>capture.html</a:t>
            </a:r>
            <a:endParaRPr lang="en-AU" altLang="en-US" sz="1100" dirty="0"/>
          </a:p>
          <a:p>
            <a:pPr marL="228600" indent="-228600" eaLnBrk="1" hangingPunct="1">
              <a:lnSpc>
                <a:spcPct val="80000"/>
              </a:lnSpc>
            </a:pPr>
            <a:r>
              <a:rPr lang="en-AU" altLang="en-US" sz="1100" dirty="0"/>
              <a:t>	CO2CRC is undertaking a more detailed look at these and other sites to determine the most </a:t>
            </a:r>
            <a:r>
              <a:rPr lang="en-GB" altLang="en-US" sz="1100" dirty="0"/>
              <a:t>suitable areas for </a:t>
            </a:r>
            <a:r>
              <a:rPr lang="en-GB" altLang="en-US" sz="1100" dirty="0" err="1"/>
              <a:t>geosequestration</a:t>
            </a:r>
            <a:r>
              <a:rPr lang="en-GB" altLang="en-US" sz="1100" dirty="0"/>
              <a:t>.</a:t>
            </a:r>
          </a:p>
          <a:p>
            <a:pPr marL="685800" lvl="1" indent="-228600" eaLnBrk="1" hangingPunct="1">
              <a:lnSpc>
                <a:spcPct val="80000"/>
              </a:lnSpc>
            </a:pPr>
            <a:r>
              <a:rPr lang="en-GB" altLang="en-US" sz="1100" dirty="0"/>
              <a:t>Studies include:</a:t>
            </a:r>
          </a:p>
          <a:p>
            <a:pPr marL="685800" lvl="1" indent="-228600" eaLnBrk="1" hangingPunct="1">
              <a:lnSpc>
                <a:spcPct val="80000"/>
              </a:lnSpc>
            </a:pPr>
            <a:r>
              <a:rPr lang="en-AU" altLang="en-US" sz="1100" dirty="0"/>
              <a:t>Storage assessment of the Gunnedah Basin, NSW;</a:t>
            </a:r>
          </a:p>
          <a:p>
            <a:pPr marL="685800" lvl="1" indent="-228600" eaLnBrk="1" hangingPunct="1">
              <a:lnSpc>
                <a:spcPct val="80000"/>
              </a:lnSpc>
            </a:pPr>
            <a:r>
              <a:rPr lang="en-AU" altLang="en-US" sz="1100" dirty="0"/>
              <a:t>Storage assessment of the Sydney Basin, NSW;</a:t>
            </a:r>
          </a:p>
          <a:p>
            <a:pPr marL="685800" lvl="1" indent="-228600" eaLnBrk="1" hangingPunct="1">
              <a:lnSpc>
                <a:spcPct val="80000"/>
              </a:lnSpc>
            </a:pPr>
            <a:r>
              <a:rPr lang="en-AU" altLang="en-US" sz="1100" dirty="0"/>
              <a:t>A regional geology study of the Galilee Basin, Qld; and</a:t>
            </a:r>
          </a:p>
          <a:p>
            <a:pPr marL="685800" lvl="1" indent="-228600" eaLnBrk="1" hangingPunct="1">
              <a:lnSpc>
                <a:spcPct val="80000"/>
              </a:lnSpc>
            </a:pPr>
            <a:r>
              <a:rPr lang="en-AU" altLang="en-US" sz="1100" dirty="0"/>
              <a:t>the Otway Basin in Victoria, which is the site of Australia’s first </a:t>
            </a:r>
            <a:r>
              <a:rPr lang="en-AU" altLang="en-US" sz="1100" dirty="0" err="1"/>
              <a:t>geosequestration</a:t>
            </a:r>
            <a:r>
              <a:rPr lang="en-AU" altLang="en-US" sz="1100" dirty="0"/>
              <a:t> project,</a:t>
            </a:r>
          </a:p>
          <a:p>
            <a:pPr marL="685800" lvl="1" indent="-228600" eaLnBrk="1" hangingPunct="1">
              <a:lnSpc>
                <a:spcPct val="80000"/>
              </a:lnSpc>
            </a:pPr>
            <a:r>
              <a:rPr lang="en-AU" altLang="en-US" sz="1100" dirty="0"/>
              <a:t>the CO2CRC Otway Project. (See fact sheet: CO2CRC Otway Project for further</a:t>
            </a:r>
          </a:p>
          <a:p>
            <a:pPr marL="685800" lvl="1" indent="-228600" eaLnBrk="1" hangingPunct="1">
              <a:lnSpc>
                <a:spcPct val="80000"/>
              </a:lnSpc>
            </a:pPr>
            <a:r>
              <a:rPr lang="en-GB" altLang="en-US" sz="1100" dirty="0"/>
              <a:t>information. http://www.co2crc.com.au/</a:t>
            </a:r>
            <a:r>
              <a:rPr lang="en-GB" altLang="en-US" sz="1100" dirty="0" err="1"/>
              <a:t>aboutgeo</a:t>
            </a:r>
            <a:r>
              <a:rPr lang="en-GB" altLang="en-US" sz="1100" dirty="0"/>
              <a:t>/</a:t>
            </a:r>
            <a:r>
              <a:rPr lang="en-GB" altLang="en-US" sz="1100" dirty="0" err="1"/>
              <a:t>capture.html</a:t>
            </a:r>
            <a:endParaRPr lang="en-US" altLang="en-US" sz="1100" b="1"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18</a:t>
            </a:fld>
            <a:endParaRPr lang="en-AU"/>
          </a:p>
        </p:txBody>
      </p:sp>
    </p:spTree>
    <p:extLst>
      <p:ext uri="{BB962C8B-B14F-4D97-AF65-F5344CB8AC3E}">
        <p14:creationId xmlns:p14="http://schemas.microsoft.com/office/powerpoint/2010/main" val="1459773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defRPr/>
            </a:pPr>
            <a:r>
              <a:rPr lang="en-US" b="1" dirty="0"/>
              <a:t>Teaching Tip: Activity: </a:t>
            </a:r>
            <a:r>
              <a:rPr lang="en-US" dirty="0"/>
              <a:t>Students to investigate one international site</a:t>
            </a:r>
          </a:p>
          <a:p>
            <a:pPr marL="228600" indent="-228600" eaLnBrk="1" hangingPunct="1">
              <a:spcBef>
                <a:spcPct val="0"/>
              </a:spcBef>
              <a:defRPr/>
            </a:pPr>
            <a:endParaRPr lang="en-US" dirty="0"/>
          </a:p>
          <a:p>
            <a:pPr>
              <a:defRPr/>
            </a:pPr>
            <a:r>
              <a:rPr lang="en-GB" dirty="0"/>
              <a:t>Today </a:t>
            </a:r>
            <a:r>
              <a:rPr lang="en-AU" dirty="0"/>
              <a:t>we have four commercial installations each storing </a:t>
            </a:r>
            <a:r>
              <a:rPr lang="fr-FR" dirty="0"/>
              <a:t>about 1 million tonnes (106 tonnes or 1 </a:t>
            </a:r>
            <a:r>
              <a:rPr lang="fr-FR" dirty="0" err="1"/>
              <a:t>megatonne</a:t>
            </a:r>
            <a:r>
              <a:rPr lang="fr-FR" dirty="0"/>
              <a:t>) </a:t>
            </a:r>
            <a:r>
              <a:rPr lang="en-AU" dirty="0"/>
              <a:t>of CO2 per year. The first of these, </a:t>
            </a:r>
            <a:r>
              <a:rPr lang="en-AU" dirty="0" err="1"/>
              <a:t>Sleipner</a:t>
            </a:r>
            <a:r>
              <a:rPr lang="en-AU" dirty="0"/>
              <a:t>, started in</a:t>
            </a:r>
          </a:p>
          <a:p>
            <a:pPr>
              <a:defRPr/>
            </a:pPr>
            <a:r>
              <a:rPr lang="en-AU" dirty="0"/>
              <a:t>1996, followed by Weyburn (2000), In Salah (2004), </a:t>
            </a:r>
            <a:r>
              <a:rPr lang="en-GB" dirty="0"/>
              <a:t>and </a:t>
            </a:r>
            <a:r>
              <a:rPr lang="en-GB" dirty="0" err="1"/>
              <a:t>Snohvit</a:t>
            </a:r>
            <a:r>
              <a:rPr lang="en-GB" dirty="0"/>
              <a:t> (2008).</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19</a:t>
            </a:fld>
            <a:endParaRPr lang="en-AU"/>
          </a:p>
        </p:txBody>
      </p:sp>
    </p:spTree>
    <p:extLst>
      <p:ext uri="{BB962C8B-B14F-4D97-AF65-F5344CB8AC3E}">
        <p14:creationId xmlns:p14="http://schemas.microsoft.com/office/powerpoint/2010/main" val="3825561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r>
              <a:rPr lang="en-US" altLang="en-US" sz="800" b="1" dirty="0"/>
              <a:t>Teaching Tip: Activity: </a:t>
            </a:r>
            <a:r>
              <a:rPr lang="en-US" altLang="en-US" sz="800" dirty="0"/>
              <a:t>Students to investigate one site for proposed CCS activity</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20</a:t>
            </a:fld>
            <a:endParaRPr lang="en-AU"/>
          </a:p>
        </p:txBody>
      </p:sp>
    </p:spTree>
    <p:extLst>
      <p:ext uri="{BB962C8B-B14F-4D97-AF65-F5344CB8AC3E}">
        <p14:creationId xmlns:p14="http://schemas.microsoft.com/office/powerpoint/2010/main" val="1931458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90000"/>
              </a:lnSpc>
            </a:pPr>
            <a:r>
              <a:rPr lang="en-US" altLang="en-US" sz="800" b="1" dirty="0"/>
              <a:t>Background Teacher notes:</a:t>
            </a:r>
          </a:p>
          <a:p>
            <a:pPr marL="228600" indent="-228600" eaLnBrk="1" hangingPunct="1">
              <a:lnSpc>
                <a:spcPct val="90000"/>
              </a:lnSpc>
            </a:pPr>
            <a:r>
              <a:rPr lang="en-AU" altLang="en-US" sz="800" b="1" dirty="0"/>
              <a:t>The Callide Oxyfuel Project </a:t>
            </a:r>
            <a:r>
              <a:rPr lang="en-AU" altLang="en-US" sz="800" dirty="0"/>
              <a:t>will demonstrate carbon capture using oxyfuel combustion combined with carbon storage.</a:t>
            </a:r>
          </a:p>
          <a:p>
            <a:pPr marL="228600" indent="-228600" eaLnBrk="1" hangingPunct="1">
              <a:lnSpc>
                <a:spcPct val="90000"/>
              </a:lnSpc>
            </a:pPr>
            <a:r>
              <a:rPr lang="en-AU" altLang="en-US" sz="800" dirty="0"/>
              <a:t>	The Oxyfuel boiler is scheduled to be operational in the Callide A power plant by 2011. The plant, which has been out of service since 2001, is currently undergoing a complete overhaul.</a:t>
            </a:r>
          </a:p>
          <a:p>
            <a:pPr marL="228600" indent="-228600" eaLnBrk="1" hangingPunct="1">
              <a:lnSpc>
                <a:spcPct val="90000"/>
              </a:lnSpc>
            </a:pPr>
            <a:r>
              <a:rPr lang="en-AU" altLang="en-US" sz="800" dirty="0"/>
              <a:t>	The project team is assessing potential carbon storage sites to the west of the power plant and plans to select the final location in 2009. The carbon dioxide will be transported in road tankers.</a:t>
            </a:r>
          </a:p>
          <a:p>
            <a:pPr marL="228600" indent="-228600" eaLnBrk="1" hangingPunct="1">
              <a:lnSpc>
                <a:spcPct val="90000"/>
              </a:lnSpc>
            </a:pPr>
            <a:r>
              <a:rPr lang="en-AU" altLang="en-US" sz="800" b="1" dirty="0"/>
              <a:t>	Munmorah Power Station</a:t>
            </a:r>
            <a:r>
              <a:rPr lang="en-AU" altLang="en-US" sz="800" dirty="0"/>
              <a:t>.</a:t>
            </a:r>
          </a:p>
          <a:p>
            <a:pPr marL="228600" indent="-228600" eaLnBrk="1" hangingPunct="1">
              <a:lnSpc>
                <a:spcPct val="90000"/>
              </a:lnSpc>
            </a:pPr>
            <a:r>
              <a:rPr lang="en-AU" altLang="en-US" sz="800" dirty="0"/>
              <a:t>	CSIRO’s Energy Transformed Flagship is working with Delta Electricity to test post-combustion capture at a pilot plant they have built at the Munmorah Power Station.</a:t>
            </a:r>
          </a:p>
          <a:p>
            <a:pPr marL="228600" indent="-228600" eaLnBrk="1" hangingPunct="1">
              <a:lnSpc>
                <a:spcPct val="90000"/>
              </a:lnSpc>
            </a:pPr>
            <a:r>
              <a:rPr lang="en-AU" altLang="en-US" sz="800" dirty="0"/>
              <a:t>	The Flagship’s goal is to provide proof of the post-combustion concept, evaluation of various CO</a:t>
            </a:r>
            <a:r>
              <a:rPr lang="en-AU" altLang="en-US" sz="800" baseline="-25000" dirty="0"/>
              <a:t>2</a:t>
            </a:r>
            <a:r>
              <a:rPr lang="en-AU" altLang="en-US" sz="800" dirty="0"/>
              <a:t> absorbents, assistance in the scale up to demonstration and commercial plants, and provide the science underpinnings for future policy options for CO</a:t>
            </a:r>
            <a:r>
              <a:rPr lang="en-AU" altLang="en-US" sz="800" baseline="-25000" dirty="0"/>
              <a:t>2</a:t>
            </a:r>
            <a:r>
              <a:rPr lang="en-AU" altLang="en-US" sz="800" dirty="0"/>
              <a:t> capture.</a:t>
            </a:r>
          </a:p>
          <a:p>
            <a:pPr marL="228600" indent="-228600" eaLnBrk="1" hangingPunct="1">
              <a:lnSpc>
                <a:spcPct val="90000"/>
              </a:lnSpc>
            </a:pPr>
            <a:r>
              <a:rPr lang="en-AU" altLang="en-US" sz="800" dirty="0"/>
              <a:t>	It is hoped the Munmorah project will provide the foundation for a $150 million post-combustion capture and storage demonstration project in NSW, planned for operation by 2013, capturing up to 100,000 tonnes of CO</a:t>
            </a:r>
            <a:r>
              <a:rPr lang="en-AU" altLang="en-US" sz="800" baseline="-25000" dirty="0"/>
              <a:t>2</a:t>
            </a:r>
            <a:r>
              <a:rPr lang="en-AU" altLang="en-US" sz="800" dirty="0"/>
              <a:t> each year.</a:t>
            </a:r>
          </a:p>
          <a:p>
            <a:pPr marL="228600" indent="-228600" eaLnBrk="1" hangingPunct="1">
              <a:lnSpc>
                <a:spcPct val="90000"/>
              </a:lnSpc>
            </a:pPr>
            <a:r>
              <a:rPr lang="en-AU" altLang="en-US" sz="800" b="1" dirty="0"/>
              <a:t>	</a:t>
            </a:r>
            <a:r>
              <a:rPr lang="en-AU" altLang="en-US" sz="800" b="1" dirty="0" err="1"/>
              <a:t>ZeroGen</a:t>
            </a:r>
            <a:endParaRPr lang="en-AU" altLang="en-US" sz="800" b="1" dirty="0"/>
          </a:p>
          <a:p>
            <a:pPr marL="228600" indent="-228600" eaLnBrk="1" hangingPunct="1">
              <a:lnSpc>
                <a:spcPct val="90000"/>
              </a:lnSpc>
            </a:pPr>
            <a:r>
              <a:rPr lang="en-AU" altLang="en-US" sz="800" dirty="0"/>
              <a:t>	Through a staged deployment program, the project will first develop a demonstration-scale 120 megawatt (gross) IGCC power plant with CCS.</a:t>
            </a:r>
          </a:p>
          <a:p>
            <a:pPr marL="228600" indent="-228600" eaLnBrk="1" hangingPunct="1">
              <a:lnSpc>
                <a:spcPct val="90000"/>
              </a:lnSpc>
            </a:pPr>
            <a:r>
              <a:rPr lang="en-AU" altLang="en-US" sz="800" dirty="0"/>
              <a:t>	The facility is due to begin operations in late 2012 and will capture up to 75% of carbon dioxide (CO</a:t>
            </a:r>
            <a:r>
              <a:rPr lang="en-AU" altLang="en-US" sz="800" baseline="-25000" dirty="0"/>
              <a:t>2</a:t>
            </a:r>
            <a:r>
              <a:rPr lang="en-AU" altLang="en-US" sz="800" dirty="0"/>
              <a:t>). Some of the CO</a:t>
            </a:r>
            <a:r>
              <a:rPr lang="en-AU" altLang="en-US" sz="800" baseline="-25000" dirty="0"/>
              <a:t>2</a:t>
            </a:r>
            <a:r>
              <a:rPr lang="en-AU" altLang="en-US" sz="800" dirty="0"/>
              <a:t> will be transported by road tankers for partial sequestration in deep underground reservoirs in the Northern Denison Trough, approximately 220km west of the plant.</a:t>
            </a:r>
          </a:p>
          <a:p>
            <a:pPr marL="228600" indent="-228600" eaLnBrk="1" hangingPunct="1">
              <a:lnSpc>
                <a:spcPct val="90000"/>
              </a:lnSpc>
            </a:pPr>
            <a:r>
              <a:rPr lang="en-AU" altLang="en-US" sz="800" dirty="0"/>
              <a:t>	To facilitate more rapid uptake of the technology at commercial scale, </a:t>
            </a:r>
            <a:r>
              <a:rPr lang="en-AU" altLang="en-US" sz="800" dirty="0" err="1"/>
              <a:t>ZeroGen</a:t>
            </a:r>
            <a:r>
              <a:rPr lang="en-AU" altLang="en-US" sz="800" dirty="0"/>
              <a:t> will concurrently develop a large-scale 450 megawatt (gross) IGCC power plant with CCS. Due for deployment in 2017, the facility will be one of the first of its kind in the world and will capture up to 90% of CO</a:t>
            </a:r>
            <a:r>
              <a:rPr lang="en-AU" altLang="en-US" sz="800" baseline="-25000" dirty="0"/>
              <a:t>2</a:t>
            </a:r>
            <a:r>
              <a:rPr lang="en-AU" altLang="en-US" sz="800" dirty="0"/>
              <a:t>. Its location will be at a site in Queensland to be determined by a feasibility study.</a:t>
            </a:r>
          </a:p>
          <a:p>
            <a:pPr marL="228600" indent="-228600" eaLnBrk="1" hangingPunct="1">
              <a:lnSpc>
                <a:spcPct val="90000"/>
              </a:lnSpc>
            </a:pPr>
            <a:r>
              <a:rPr lang="en-AU" altLang="en-US" sz="800" dirty="0"/>
              <a:t>	</a:t>
            </a:r>
            <a:r>
              <a:rPr lang="en-AU" altLang="en-US" sz="800" dirty="0" err="1"/>
              <a:t>ZeroGen</a:t>
            </a:r>
            <a:r>
              <a:rPr lang="en-AU" altLang="en-US" sz="800" dirty="0"/>
              <a:t> Pty Ltd is currently supported by the Queensland Government and the coal industry’s COAL21 Fund</a:t>
            </a:r>
          </a:p>
          <a:p>
            <a:pPr marL="228600" indent="-228600" eaLnBrk="1" hangingPunct="1">
              <a:lnSpc>
                <a:spcPct val="90000"/>
              </a:lnSpc>
            </a:pPr>
            <a:endParaRPr lang="en-AU" altLang="en-US" sz="800" dirty="0"/>
          </a:p>
          <a:p>
            <a:pPr marL="228600" indent="-228600" eaLnBrk="1" hangingPunct="1">
              <a:lnSpc>
                <a:spcPct val="90000"/>
              </a:lnSpc>
            </a:pPr>
            <a:r>
              <a:rPr lang="en-AU" altLang="en-US" sz="800" b="1" dirty="0"/>
              <a:t>Source: </a:t>
            </a:r>
            <a:r>
              <a:rPr lang="en-AU" altLang="en-US" sz="800" dirty="0"/>
              <a:t>http://</a:t>
            </a:r>
            <a:r>
              <a:rPr lang="en-AU" altLang="en-US" sz="800" dirty="0" err="1"/>
              <a:t>www.newgencoal.com.au</a:t>
            </a:r>
            <a:r>
              <a:rPr lang="en-AU" altLang="en-US" sz="800" dirty="0"/>
              <a:t>/</a:t>
            </a:r>
            <a:r>
              <a:rPr lang="en-AU" altLang="en-US" sz="800" dirty="0" err="1"/>
              <a:t>solutions_ccs-projects_callide-oxyfuel.aspx</a:t>
            </a:r>
            <a:endParaRPr lang="en-US" altLang="en-US" sz="800" dirty="0"/>
          </a:p>
          <a:p>
            <a:pPr marL="228600" indent="-228600" eaLnBrk="1" hangingPunct="1">
              <a:lnSpc>
                <a:spcPct val="90000"/>
              </a:lnSpc>
            </a:pPr>
            <a:r>
              <a:rPr lang="en-US" altLang="en-US" sz="800" dirty="0"/>
              <a:t> </a:t>
            </a:r>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21</a:t>
            </a:fld>
            <a:endParaRPr lang="en-AU"/>
          </a:p>
        </p:txBody>
      </p:sp>
    </p:spTree>
    <p:extLst>
      <p:ext uri="{BB962C8B-B14F-4D97-AF65-F5344CB8AC3E}">
        <p14:creationId xmlns:p14="http://schemas.microsoft.com/office/powerpoint/2010/main" val="483468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r>
              <a:rPr lang="en-US" altLang="en-US" sz="800" b="1" dirty="0"/>
              <a:t>Title: </a:t>
            </a:r>
            <a:r>
              <a:rPr lang="en-US" altLang="en-US" sz="800" dirty="0"/>
              <a:t>CO2 CRC Project</a:t>
            </a:r>
          </a:p>
          <a:p>
            <a:pPr marL="228600" indent="-228600" eaLnBrk="1" hangingPunct="1">
              <a:spcBef>
                <a:spcPct val="0"/>
              </a:spcBef>
            </a:pPr>
            <a:r>
              <a:rPr lang="en-US" altLang="en-US" sz="800" b="1" dirty="0"/>
              <a:t>Description of image: </a:t>
            </a:r>
            <a:r>
              <a:rPr lang="en-US" altLang="en-US" sz="800" dirty="0"/>
              <a:t>A simplified overview of the </a:t>
            </a:r>
            <a:r>
              <a:rPr lang="en-US" altLang="en-US" sz="800" dirty="0" err="1"/>
              <a:t>geosequestration</a:t>
            </a:r>
            <a:r>
              <a:rPr lang="en-US" altLang="en-US" sz="800" dirty="0"/>
              <a:t> process</a:t>
            </a:r>
          </a:p>
          <a:p>
            <a:pPr marL="228600" indent="-228600" eaLnBrk="1" hangingPunct="1">
              <a:spcBef>
                <a:spcPct val="0"/>
              </a:spcBef>
            </a:pPr>
            <a:r>
              <a:rPr lang="en-US" altLang="en-US" sz="800" b="1" dirty="0"/>
              <a:t>Ask: </a:t>
            </a:r>
            <a:r>
              <a:rPr lang="en-US" altLang="en-US" sz="800" dirty="0"/>
              <a:t>Students to interpret flow chart</a:t>
            </a:r>
          </a:p>
          <a:p>
            <a:pPr marL="228600" indent="-228600" eaLnBrk="1" hangingPunct="1"/>
            <a:r>
              <a:rPr lang="en-US" altLang="en-US" sz="800" b="1" dirty="0"/>
              <a:t>Teacher notes: </a:t>
            </a:r>
            <a:r>
              <a:rPr lang="en-AU" altLang="en-US" sz="800" dirty="0" err="1"/>
              <a:t>Geosequestration</a:t>
            </a:r>
            <a:r>
              <a:rPr lang="en-AU" altLang="en-US" sz="800" dirty="0"/>
              <a:t> represents perhaps the only option for decreasing greenhouse gas emissions</a:t>
            </a:r>
          </a:p>
          <a:p>
            <a:pPr marL="228600" indent="-228600" eaLnBrk="1" hangingPunct="1"/>
            <a:r>
              <a:rPr lang="en-AU" altLang="en-US" sz="800" dirty="0"/>
              <a:t>while using fossil fuels and retaining our existing energy-distribution infrastructure.</a:t>
            </a:r>
          </a:p>
          <a:p>
            <a:pPr marL="228600" indent="-228600" eaLnBrk="1" hangingPunct="1"/>
            <a:r>
              <a:rPr lang="en-AU" altLang="en-US" sz="800" dirty="0" err="1"/>
              <a:t>Geosequestration</a:t>
            </a:r>
            <a:r>
              <a:rPr lang="en-AU" altLang="en-US" sz="800" dirty="0"/>
              <a:t> is the deep geological storage of carbon dioxide from major industrial sources such as: fossil fuel-fired power stations, oil and natural gas processing, cement manufacture, iron and steel manufacture and the petrochemical industry.</a:t>
            </a:r>
          </a:p>
          <a:p>
            <a:pPr marL="228600" indent="-228600" eaLnBrk="1" hangingPunct="1"/>
            <a:r>
              <a:rPr lang="en-AU" altLang="en-US" sz="800" dirty="0"/>
              <a:t>The CO2CRC research effort focuses on developing efficient, economic and safe methods of</a:t>
            </a:r>
          </a:p>
          <a:p>
            <a:pPr marL="228600" indent="-228600" eaLnBrk="1" hangingPunct="1"/>
            <a:r>
              <a:rPr lang="en-AU" altLang="en-US" sz="800" dirty="0"/>
              <a:t>capturing carbon dioxide and geologically storing or </a:t>
            </a:r>
            <a:r>
              <a:rPr lang="en-AU" altLang="en-US" sz="800" dirty="0" err="1"/>
              <a:t>geosequestering</a:t>
            </a:r>
            <a:r>
              <a:rPr lang="en-AU" altLang="en-US" sz="800" dirty="0"/>
              <a:t> it in the deep subsurface</a:t>
            </a:r>
            <a:endParaRPr lang="en-GB" altLang="en-US" sz="800" dirty="0"/>
          </a:p>
          <a:p>
            <a:pPr marL="228600" indent="-228600" eaLnBrk="1" hangingPunct="1">
              <a:spcBef>
                <a:spcPct val="0"/>
              </a:spcBef>
            </a:pPr>
            <a:r>
              <a:rPr lang="en-AU" altLang="en-US" sz="800" dirty="0"/>
              <a:t>The CO2CRC Otway project is Australia’s most advanced storage demonstration project and the first demonstration of the deep geological storage or </a:t>
            </a:r>
            <a:r>
              <a:rPr lang="en-AU" altLang="en-US" sz="800" dirty="0" err="1"/>
              <a:t>geosequestration</a:t>
            </a:r>
            <a:r>
              <a:rPr lang="en-AU" altLang="en-US" sz="800" dirty="0"/>
              <a:t> of carbon dioxide. The project is of global significance. It involves leading Australian and international researchers working as part of CO2CRC to develop and implement a monitoring and verification that demonstrates </a:t>
            </a:r>
            <a:r>
              <a:rPr lang="en-AU" altLang="en-US" sz="800" dirty="0" err="1"/>
              <a:t>geosequestration</a:t>
            </a:r>
            <a:r>
              <a:rPr lang="en-AU" altLang="en-US" sz="800" dirty="0"/>
              <a:t> technology. </a:t>
            </a:r>
            <a:endParaRPr lang="en-GB" altLang="en-US" sz="800" dirty="0"/>
          </a:p>
          <a:p>
            <a:pPr marL="228600" indent="-228600" eaLnBrk="1" hangingPunct="1">
              <a:spcBef>
                <a:spcPct val="0"/>
              </a:spcBef>
            </a:pPr>
            <a:r>
              <a:rPr lang="en-AU" altLang="en-US" sz="800" dirty="0"/>
              <a:t>Injection of CO2 from a nearby gas well initially into a depleted gas field at a depth of 2km began in April 2008 at a rate of about 150 </a:t>
            </a:r>
            <a:r>
              <a:rPr lang="en-AU" altLang="en-US" sz="800" dirty="0" err="1"/>
              <a:t>tpd</a:t>
            </a:r>
            <a:r>
              <a:rPr lang="en-AU" altLang="en-US" sz="800" dirty="0"/>
              <a:t>, with an injection target of between 50,000 and 100,000 tonnes of CO2 over two years. A major program of monitoring and verification has been put in place. The A$40 million Project, involves researchers from Australia, New Zealand, Canada, Korea and the USA.  Source: </a:t>
            </a:r>
            <a:r>
              <a:rPr lang="en-AU" altLang="en-US" sz="800" dirty="0">
                <a:hlinkClick r:id="rId3"/>
              </a:rPr>
              <a:t>www.co2crc.com.au</a:t>
            </a:r>
            <a:r>
              <a:rPr lang="en-AU" altLang="en-US" sz="800" dirty="0"/>
              <a:t> </a:t>
            </a:r>
            <a:br>
              <a:rPr lang="en-GB" altLang="en-US" sz="800" dirty="0"/>
            </a:br>
            <a:r>
              <a:rPr lang="en-AU" altLang="en-US" sz="800" dirty="0"/>
              <a:t> </a:t>
            </a:r>
            <a:endParaRPr lang="en-GB" altLang="en-US" sz="800" dirty="0"/>
          </a:p>
          <a:p>
            <a:pPr marL="228600" indent="-228600" eaLnBrk="1" hangingPunct="1">
              <a:lnSpc>
                <a:spcPct val="90000"/>
              </a:lnSpc>
            </a:pPr>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22</a:t>
            </a:fld>
            <a:endParaRPr lang="en-AU"/>
          </a:p>
        </p:txBody>
      </p:sp>
    </p:spTree>
    <p:extLst>
      <p:ext uri="{BB962C8B-B14F-4D97-AF65-F5344CB8AC3E}">
        <p14:creationId xmlns:p14="http://schemas.microsoft.com/office/powerpoint/2010/main" val="1659447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br>
              <a:rPr lang="en-GB" altLang="en-US" sz="800" dirty="0"/>
            </a:br>
            <a:r>
              <a:rPr lang="en-AU" altLang="en-US" sz="800" dirty="0"/>
              <a:t> </a:t>
            </a:r>
            <a:endParaRPr lang="en-GB" altLang="en-US" sz="800" dirty="0"/>
          </a:p>
        </p:txBody>
      </p:sp>
      <p:sp>
        <p:nvSpPr>
          <p:cNvPr id="4" name="Slide Number Placeholder 3"/>
          <p:cNvSpPr>
            <a:spLocks noGrp="1"/>
          </p:cNvSpPr>
          <p:nvPr>
            <p:ph type="sldNum" sz="quarter" idx="5"/>
          </p:nvPr>
        </p:nvSpPr>
        <p:spPr/>
        <p:txBody>
          <a:bodyPr/>
          <a:lstStyle/>
          <a:p>
            <a:fld id="{DF849CE0-5A96-4C86-8B9D-98783726038C}" type="slidenum">
              <a:rPr lang="en-AU" smtClean="0"/>
              <a:t>23</a:t>
            </a:fld>
            <a:endParaRPr lang="en-AU"/>
          </a:p>
        </p:txBody>
      </p:sp>
    </p:spTree>
    <p:extLst>
      <p:ext uri="{BB962C8B-B14F-4D97-AF65-F5344CB8AC3E}">
        <p14:creationId xmlns:p14="http://schemas.microsoft.com/office/powerpoint/2010/main" val="2405512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pPr>
            <a:br>
              <a:rPr lang="en-GB" altLang="en-US" sz="800" dirty="0"/>
            </a:br>
            <a:r>
              <a:rPr lang="en-AU" altLang="en-US" sz="800" dirty="0"/>
              <a:t> </a:t>
            </a:r>
            <a:endParaRPr lang="en-GB" altLang="en-US" sz="800" dirty="0"/>
          </a:p>
        </p:txBody>
      </p:sp>
      <p:sp>
        <p:nvSpPr>
          <p:cNvPr id="4" name="Slide Number Placeholder 3"/>
          <p:cNvSpPr>
            <a:spLocks noGrp="1"/>
          </p:cNvSpPr>
          <p:nvPr>
            <p:ph type="sldNum" sz="quarter" idx="5"/>
          </p:nvPr>
        </p:nvSpPr>
        <p:spPr/>
        <p:txBody>
          <a:bodyPr/>
          <a:lstStyle/>
          <a:p>
            <a:fld id="{DF849CE0-5A96-4C86-8B9D-98783726038C}" type="slidenum">
              <a:rPr lang="en-AU" smtClean="0"/>
              <a:t>24</a:t>
            </a:fld>
            <a:endParaRPr lang="en-AU"/>
          </a:p>
        </p:txBody>
      </p:sp>
    </p:spTree>
    <p:extLst>
      <p:ext uri="{BB962C8B-B14F-4D97-AF65-F5344CB8AC3E}">
        <p14:creationId xmlns:p14="http://schemas.microsoft.com/office/powerpoint/2010/main" val="1357408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85EF3F2-8FAD-4DDE-42C5-D00B365E62CF}"/>
              </a:ext>
            </a:extLst>
          </p:cNvPr>
          <p:cNvSpPr txBox="1"/>
          <p:nvPr userDrawn="1"/>
        </p:nvSpPr>
        <p:spPr>
          <a:xfrm>
            <a:off x="11213432" y="6486224"/>
            <a:ext cx="866273" cy="369332"/>
          </a:xfrm>
          <a:prstGeom prst="rect">
            <a:avLst/>
          </a:prstGeom>
          <a:noFill/>
        </p:spPr>
        <p:txBody>
          <a:bodyPr wrap="square" rtlCol="0">
            <a:spAutoFit/>
          </a:bodyPr>
          <a:lstStyle/>
          <a:p>
            <a:pPr algn="ctr"/>
            <a:fld id="{4739754A-258A-464A-BFD3-3FA8F37A1D41}" type="slidenum">
              <a:rPr lang="en-AU" b="1" smtClean="0">
                <a:solidFill>
                  <a:schemeClr val="bg1"/>
                </a:solidFill>
                <a:latin typeface="Arial" panose="020B0604020202020204" pitchFamily="34" charset="0"/>
                <a:cs typeface="Arial" panose="020B0604020202020204" pitchFamily="34" charset="0"/>
              </a:rPr>
              <a:pPr algn="ctr"/>
              <a:t>‹#›</a:t>
            </a:fld>
            <a:endParaRPr lang="en-AU"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89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p:spTree>
      <p:nvGrpSpPr>
        <p:cNvPr id="1" name=""/>
        <p:cNvGrpSpPr/>
        <p:nvPr/>
      </p:nvGrpSpPr>
      <p:grpSpPr>
        <a:xfrm>
          <a:off x="0" y="0"/>
          <a:ext cx="0" cy="0"/>
          <a:chOff x="0" y="0"/>
          <a:chExt cx="0" cy="0"/>
        </a:xfrm>
      </p:grpSpPr>
      <p:pic>
        <p:nvPicPr>
          <p:cNvPr id="7" name="Picture 6" descr="A blue and orange rectangular object&#10;&#10;Description automatically generated">
            <a:extLst>
              <a:ext uri="{FF2B5EF4-FFF2-40B4-BE49-F238E27FC236}">
                <a16:creationId xmlns:a16="http://schemas.microsoft.com/office/drawing/2014/main" id="{87922FB7-5F91-6949-F08A-127C28B49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534668"/>
          </a:xfrm>
          <a:prstGeom prst="rect">
            <a:avLst/>
          </a:prstGeom>
        </p:spPr>
      </p:pic>
      <p:pic>
        <p:nvPicPr>
          <p:cNvPr id="8" name="Picture 7">
            <a:extLst>
              <a:ext uri="{FF2B5EF4-FFF2-40B4-BE49-F238E27FC236}">
                <a16:creationId xmlns:a16="http://schemas.microsoft.com/office/drawing/2014/main" id="{7FB2126A-8992-318A-E62F-502EB5D328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454140"/>
            <a:ext cx="12192000" cy="403860"/>
          </a:xfrm>
          <a:prstGeom prst="rect">
            <a:avLst/>
          </a:prstGeom>
        </p:spPr>
      </p:pic>
      <p:sp>
        <p:nvSpPr>
          <p:cNvPr id="9" name="TextBox 8">
            <a:extLst>
              <a:ext uri="{FF2B5EF4-FFF2-40B4-BE49-F238E27FC236}">
                <a16:creationId xmlns:a16="http://schemas.microsoft.com/office/drawing/2014/main" id="{84EBE655-DF2E-29D0-FEEA-F0CBD613745C}"/>
              </a:ext>
            </a:extLst>
          </p:cNvPr>
          <p:cNvSpPr txBox="1"/>
          <p:nvPr userDrawn="1"/>
        </p:nvSpPr>
        <p:spPr>
          <a:xfrm>
            <a:off x="11213432" y="6486224"/>
            <a:ext cx="866273" cy="369332"/>
          </a:xfrm>
          <a:prstGeom prst="rect">
            <a:avLst/>
          </a:prstGeom>
          <a:noFill/>
        </p:spPr>
        <p:txBody>
          <a:bodyPr wrap="square" rtlCol="0">
            <a:spAutoFit/>
          </a:bodyPr>
          <a:lstStyle/>
          <a:p>
            <a:pPr algn="ctr"/>
            <a:fld id="{4739754A-258A-464A-BFD3-3FA8F37A1D41}" type="slidenum">
              <a:rPr lang="en-AU" b="1" smtClean="0">
                <a:solidFill>
                  <a:schemeClr val="bg1"/>
                </a:solidFill>
                <a:latin typeface="Arial" panose="020B0604020202020204" pitchFamily="34" charset="0"/>
                <a:cs typeface="Arial" panose="020B0604020202020204" pitchFamily="34" charset="0"/>
              </a:rPr>
              <a:pPr algn="ctr"/>
              <a:t>‹#›</a:t>
            </a:fld>
            <a:endParaRPr lang="en-AU" b="1" dirty="0">
              <a:solidFill>
                <a:schemeClr val="bg1"/>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87F5B4B6-F04E-1C39-85B9-735850534CA6}"/>
              </a:ext>
            </a:extLst>
          </p:cNvPr>
          <p:cNvSpPr>
            <a:spLocks noGrp="1"/>
          </p:cNvSpPr>
          <p:nvPr>
            <p:ph type="body" sz="quarter" idx="10" hasCustomPrompt="1"/>
          </p:nvPr>
        </p:nvSpPr>
        <p:spPr>
          <a:xfrm>
            <a:off x="224590" y="304800"/>
            <a:ext cx="9224963" cy="1074738"/>
          </a:xfrm>
          <a:prstGeom prst="rect">
            <a:avLst/>
          </a:prstGeom>
        </p:spPr>
        <p:txBody>
          <a:bodyPr/>
          <a:lstStyle>
            <a:lvl1pPr marL="0" indent="0">
              <a:lnSpc>
                <a:spcPct val="100000"/>
              </a:lnSpc>
              <a:buNone/>
              <a:defRPr b="1">
                <a:solidFill>
                  <a:schemeClr val="bg1"/>
                </a:solidFill>
                <a:latin typeface="Montserrat" pitchFamily="2" charset="0"/>
                <a:cs typeface="Arial" panose="020B0604020202020204" pitchFamily="34" charset="0"/>
              </a:defRPr>
            </a:lvl1pPr>
          </a:lstStyle>
          <a:p>
            <a:pPr lvl="0"/>
            <a:r>
              <a:rPr lang="en-AU" dirty="0"/>
              <a:t>Insert Slide Heading Here</a:t>
            </a:r>
          </a:p>
          <a:p>
            <a:pPr lvl="0"/>
            <a:r>
              <a:rPr lang="en-AU" dirty="0"/>
              <a:t>Two line setup</a:t>
            </a:r>
          </a:p>
        </p:txBody>
      </p:sp>
      <p:sp>
        <p:nvSpPr>
          <p:cNvPr id="13" name="Text Placeholder 12">
            <a:extLst>
              <a:ext uri="{FF2B5EF4-FFF2-40B4-BE49-F238E27FC236}">
                <a16:creationId xmlns:a16="http://schemas.microsoft.com/office/drawing/2014/main" id="{A01D3C76-8FE4-19F8-3D28-95DF479FA945}"/>
              </a:ext>
            </a:extLst>
          </p:cNvPr>
          <p:cNvSpPr>
            <a:spLocks noGrp="1"/>
          </p:cNvSpPr>
          <p:nvPr>
            <p:ph type="body" sz="quarter" idx="11" hasCustomPrompt="1"/>
          </p:nvPr>
        </p:nvSpPr>
        <p:spPr>
          <a:xfrm>
            <a:off x="223838" y="2711450"/>
            <a:ext cx="11631612" cy="496971"/>
          </a:xfrm>
          <a:prstGeom prst="rect">
            <a:avLst/>
          </a:prstGeom>
        </p:spPr>
        <p:txBody>
          <a:bodyPr/>
          <a:lstStyle>
            <a:lvl1pPr marL="0" indent="0">
              <a:buNone/>
              <a:defRPr b="1">
                <a:solidFill>
                  <a:srgbClr val="F39071"/>
                </a:solidFill>
                <a:latin typeface="Montserrat" pitchFamily="2" charset="0"/>
              </a:defRPr>
            </a:lvl1pPr>
          </a:lstStyle>
          <a:p>
            <a:pPr lvl="0"/>
            <a:r>
              <a:rPr lang="en-AU" dirty="0"/>
              <a:t>Heading</a:t>
            </a:r>
          </a:p>
        </p:txBody>
      </p:sp>
      <p:sp>
        <p:nvSpPr>
          <p:cNvPr id="14" name="Text Placeholder 12">
            <a:extLst>
              <a:ext uri="{FF2B5EF4-FFF2-40B4-BE49-F238E27FC236}">
                <a16:creationId xmlns:a16="http://schemas.microsoft.com/office/drawing/2014/main" id="{7B8AE3B8-9207-0F6B-AF68-38CF777EA072}"/>
              </a:ext>
            </a:extLst>
          </p:cNvPr>
          <p:cNvSpPr>
            <a:spLocks noGrp="1"/>
          </p:cNvSpPr>
          <p:nvPr>
            <p:ph type="body" sz="quarter" idx="12" hasCustomPrompt="1"/>
          </p:nvPr>
        </p:nvSpPr>
        <p:spPr>
          <a:xfrm>
            <a:off x="223838" y="3208421"/>
            <a:ext cx="11631612" cy="496971"/>
          </a:xfrm>
          <a:prstGeom prst="rect">
            <a:avLst/>
          </a:prstGeom>
        </p:spPr>
        <p:txBody>
          <a:bodyPr/>
          <a:lstStyle>
            <a:lvl1pPr marL="0" indent="0">
              <a:buNone/>
              <a:defRPr b="0">
                <a:solidFill>
                  <a:schemeClr val="tx1">
                    <a:lumMod val="75000"/>
                    <a:lumOff val="25000"/>
                  </a:schemeClr>
                </a:solidFill>
                <a:latin typeface="Montserrat" pitchFamily="2" charset="0"/>
              </a:defRPr>
            </a:lvl1pPr>
          </a:lstStyle>
          <a:p>
            <a:pPr lvl="0"/>
            <a:r>
              <a:rPr lang="en-AU" dirty="0"/>
              <a:t>Body content goes here</a:t>
            </a:r>
          </a:p>
        </p:txBody>
      </p:sp>
    </p:spTree>
    <p:extLst>
      <p:ext uri="{BB962C8B-B14F-4D97-AF65-F5344CB8AC3E}">
        <p14:creationId xmlns:p14="http://schemas.microsoft.com/office/powerpoint/2010/main" val="39762547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972083"/>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co2crc.com.au/"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newgencoal.com.au/randdtv.aspx#/7/7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o2crc.com.au/"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www.newgencoal.com.au/randdtv.aspx#/6/116"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hyperlink" Target="http://www.callideoxyfuel.com/Why/CallideAPowerStation/tabid/73/Default.asp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hyperlink" Target="http://www.co2crc.com.au/publications/vid_otway.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www.co2crc.com.au/" TargetMode="External"/><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o2crc.com.a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hyperlink" Target="http://www.co2crc.com.au/"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hyperlink" Target="http://www.oresomeresources.com/" TargetMode="External"/><Relationship Id="rId7" Type="http://schemas.openxmlformats.org/officeDocument/2006/relationships/hyperlink" Target="http://www.co2crc.com.au/"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www.atse.org.au/index.php?sectionid=1124" TargetMode="External"/><Relationship Id="rId5" Type="http://schemas.openxmlformats.org/officeDocument/2006/relationships/hyperlink" Target="http://www.csenergy.com.au/" TargetMode="External"/><Relationship Id="rId4" Type="http://schemas.openxmlformats.org/officeDocument/2006/relationships/hyperlink" Target="http://www.newgencoal.com.a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co2crc.com.au/"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oresomeresour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artoon of a person flying a hot air balloon&#10;&#10;Description automatically generated">
            <a:extLst>
              <a:ext uri="{FF2B5EF4-FFF2-40B4-BE49-F238E27FC236}">
                <a16:creationId xmlns:a16="http://schemas.microsoft.com/office/drawing/2014/main" id="{86106AF2-58C7-B6C7-F13B-9C09FF757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70248"/>
            <a:ext cx="12192000" cy="2587752"/>
          </a:xfrm>
          <a:prstGeom prst="rect">
            <a:avLst/>
          </a:prstGeom>
        </p:spPr>
      </p:pic>
      <p:pic>
        <p:nvPicPr>
          <p:cNvPr id="9" name="Picture 8" descr="A black and orange rectangle&#10;&#10;Description automatically generated">
            <a:extLst>
              <a:ext uri="{FF2B5EF4-FFF2-40B4-BE49-F238E27FC236}">
                <a16:creationId xmlns:a16="http://schemas.microsoft.com/office/drawing/2014/main" id="{59803CD3-A8B9-0033-4831-EC283DD93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554480"/>
          </a:xfrm>
          <a:prstGeom prst="rect">
            <a:avLst/>
          </a:prstGeom>
        </p:spPr>
      </p:pic>
      <p:sp>
        <p:nvSpPr>
          <p:cNvPr id="10" name="TextBox 9">
            <a:extLst>
              <a:ext uri="{FF2B5EF4-FFF2-40B4-BE49-F238E27FC236}">
                <a16:creationId xmlns:a16="http://schemas.microsoft.com/office/drawing/2014/main" id="{83DBCDAE-5183-9E54-A95C-EB124EA9E872}"/>
              </a:ext>
            </a:extLst>
          </p:cNvPr>
          <p:cNvSpPr txBox="1"/>
          <p:nvPr/>
        </p:nvSpPr>
        <p:spPr>
          <a:xfrm>
            <a:off x="469597" y="2035201"/>
            <a:ext cx="8551900" cy="1754326"/>
          </a:xfrm>
          <a:prstGeom prst="rect">
            <a:avLst/>
          </a:prstGeom>
          <a:noFill/>
        </p:spPr>
        <p:txBody>
          <a:bodyPr wrap="square" rtlCol="0">
            <a:spAutoFit/>
          </a:bodyPr>
          <a:lstStyle/>
          <a:p>
            <a:r>
              <a:rPr lang="en-AU" sz="5400" b="1" dirty="0">
                <a:solidFill>
                  <a:schemeClr val="tx1">
                    <a:lumMod val="75000"/>
                    <a:lumOff val="25000"/>
                  </a:schemeClr>
                </a:solidFill>
                <a:latin typeface="Montserrat" pitchFamily="2" charset="0"/>
                <a:cs typeface="Arial" panose="020B0604020202020204" pitchFamily="34" charset="0"/>
              </a:rPr>
              <a:t>Low Emission Fossil Fuel Technologies</a:t>
            </a:r>
          </a:p>
        </p:txBody>
      </p:sp>
      <p:sp>
        <p:nvSpPr>
          <p:cNvPr id="12" name="Slide Number Placeholder 11">
            <a:extLst>
              <a:ext uri="{FF2B5EF4-FFF2-40B4-BE49-F238E27FC236}">
                <a16:creationId xmlns:a16="http://schemas.microsoft.com/office/drawing/2014/main" id="{075D2B55-DC6F-F438-53B0-D22E02DC4CA3}"/>
              </a:ext>
            </a:extLst>
          </p:cNvPr>
          <p:cNvSpPr>
            <a:spLocks noGrp="1"/>
          </p:cNvSpPr>
          <p:nvPr>
            <p:ph type="sldNum" sz="quarter" idx="4294967295"/>
          </p:nvPr>
        </p:nvSpPr>
        <p:spPr>
          <a:xfrm>
            <a:off x="9448800" y="6356350"/>
            <a:ext cx="2743200" cy="365125"/>
          </a:xfrm>
          <a:prstGeom prst="rect">
            <a:avLst/>
          </a:prstGeom>
        </p:spPr>
        <p:txBody>
          <a:bodyPr/>
          <a:lstStyle/>
          <a:p>
            <a:fld id="{DE88CE1F-8A99-4037-8B92-43BEF5260921}" type="slidenum">
              <a:rPr lang="en-AU" smtClean="0"/>
              <a:t>1</a:t>
            </a:fld>
            <a:endParaRPr lang="en-AU"/>
          </a:p>
        </p:txBody>
      </p:sp>
    </p:spTree>
    <p:extLst>
      <p:ext uri="{BB962C8B-B14F-4D97-AF65-F5344CB8AC3E}">
        <p14:creationId xmlns:p14="http://schemas.microsoft.com/office/powerpoint/2010/main" val="1634456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eenhouseeffect_media.jpg">
            <a:extLst>
              <a:ext uri="{FF2B5EF4-FFF2-40B4-BE49-F238E27FC236}">
                <a16:creationId xmlns:a16="http://schemas.microsoft.com/office/drawing/2014/main" id="{9876E9B7-12DF-A4AE-81E0-29E74297E8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03660" y="1807541"/>
            <a:ext cx="5584680" cy="4416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Greenhouse Effect</a:t>
            </a:r>
          </a:p>
        </p:txBody>
      </p:sp>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3303660" y="6224371"/>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4">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spTree>
    <p:extLst>
      <p:ext uri="{BB962C8B-B14F-4D97-AF65-F5344CB8AC3E}">
        <p14:creationId xmlns:p14="http://schemas.microsoft.com/office/powerpoint/2010/main" val="1378832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The Carbon Cycle</a:t>
            </a:r>
          </a:p>
        </p:txBody>
      </p:sp>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2595562" y="6214045"/>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pic>
        <p:nvPicPr>
          <p:cNvPr id="3" name="Picture 5" descr="carboncycle_media.jpg">
            <a:extLst>
              <a:ext uri="{FF2B5EF4-FFF2-40B4-BE49-F238E27FC236}">
                <a16:creationId xmlns:a16="http://schemas.microsoft.com/office/drawing/2014/main" id="{59298CC9-9AD6-E155-D0D5-5FA0DB2BE9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95562" y="1723808"/>
            <a:ext cx="7000875"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5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3837" y="2719137"/>
            <a:ext cx="5419725" cy="433137"/>
          </a:xfrm>
        </p:spPr>
        <p:txBody>
          <a:bodyPr/>
          <a:lstStyle/>
          <a:p>
            <a:pPr indent="0" eaLnBrk="1" hangingPunct="1">
              <a:buFont typeface="Arial" charset="0"/>
              <a:buNone/>
              <a:defRPr/>
            </a:pPr>
            <a:r>
              <a:rPr lang="en-US" sz="2800" dirty="0">
                <a:ea typeface="ＭＳ Ｐゴシック" pitchFamily="34" charset="-128"/>
                <a:cs typeface="Arial" charset="0"/>
              </a:rPr>
              <a:t>Energy requirements predicted to double by 2020</a:t>
            </a:r>
          </a:p>
          <a:p>
            <a:pPr indent="0" eaLnBrk="1" hangingPunct="1">
              <a:buFont typeface="Arial" charset="0"/>
              <a:buNone/>
              <a:defRPr/>
            </a:pPr>
            <a:r>
              <a:rPr lang="en-US" sz="2800" dirty="0">
                <a:ea typeface="ＭＳ Ｐゴシック" pitchFamily="34" charset="-128"/>
                <a:cs typeface="Arial" charset="0"/>
              </a:rPr>
              <a:t>With large increases in energy requirements, renewable sources alone will not suffice.</a:t>
            </a:r>
          </a:p>
          <a:p>
            <a:endParaRPr lang="en-AU" dirty="0"/>
          </a:p>
        </p:txBody>
      </p:sp>
      <p:pic>
        <p:nvPicPr>
          <p:cNvPr id="5" name="Picture 6">
            <a:extLst>
              <a:ext uri="{FF2B5EF4-FFF2-40B4-BE49-F238E27FC236}">
                <a16:creationId xmlns:a16="http://schemas.microsoft.com/office/drawing/2014/main" id="{B89527A3-4935-155F-66DA-29F5D606D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25880"/>
            <a:ext cx="5419725"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a:extLst>
              <a:ext uri="{FF2B5EF4-FFF2-40B4-BE49-F238E27FC236}">
                <a16:creationId xmlns:a16="http://schemas.microsoft.com/office/drawing/2014/main" id="{70315BC6-8B1B-1C8D-8CCD-CDDE938FFE23}"/>
              </a:ext>
            </a:extLst>
          </p:cNvPr>
          <p:cNvSpPr>
            <a:spLocks noChangeArrowheads="1"/>
          </p:cNvSpPr>
          <p:nvPr/>
        </p:nvSpPr>
        <p:spPr bwMode="auto">
          <a:xfrm>
            <a:off x="6453188" y="5812005"/>
            <a:ext cx="5062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dirty="0">
                <a:solidFill>
                  <a:srgbClr val="F39071"/>
                </a:solidFill>
                <a:latin typeface="Montserrat" pitchFamily="2" charset="77"/>
              </a:rPr>
              <a:t>World primary energy demand in the reference scenario. From International Energy Agency – World Energy Outlook 2007.</a:t>
            </a:r>
            <a:endParaRPr lang="en-GB" altLang="en-US" sz="900" dirty="0">
              <a:solidFill>
                <a:srgbClr val="F39071"/>
              </a:solidFill>
              <a:latin typeface="Montserrat" pitchFamily="2" charset="77"/>
            </a:endParaRPr>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r>
              <a:rPr lang="en-AU" dirty="0"/>
              <a:t>Why low emission fossil fuel technologies?</a:t>
            </a:r>
          </a:p>
        </p:txBody>
      </p:sp>
    </p:spTree>
    <p:extLst>
      <p:ext uri="{BB962C8B-B14F-4D97-AF65-F5344CB8AC3E}">
        <p14:creationId xmlns:p14="http://schemas.microsoft.com/office/powerpoint/2010/main" val="676367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3837" y="2719137"/>
            <a:ext cx="11577638" cy="433137"/>
          </a:xfrm>
        </p:spPr>
        <p:txBody>
          <a:bodyPr/>
          <a:lstStyle/>
          <a:p>
            <a:pPr indent="0" eaLnBrk="1" hangingPunct="1">
              <a:buFont typeface="Arial" charset="0"/>
              <a:buNone/>
              <a:defRPr/>
            </a:pPr>
            <a:r>
              <a:rPr lang="en-US" sz="2800" dirty="0">
                <a:ea typeface="ＭＳ Ｐゴシック" pitchFamily="34" charset="-128"/>
                <a:cs typeface="Arial" charset="0"/>
              </a:rPr>
              <a:t>Capture and storage of carbon dioxide that would otherwise be emitted in the atmosphere.</a:t>
            </a:r>
          </a:p>
          <a:p>
            <a:pPr indent="0" eaLnBrk="1" hangingPunct="1">
              <a:buFont typeface="Arial" charset="0"/>
              <a:buNone/>
              <a:defRPr/>
            </a:pPr>
            <a:r>
              <a:rPr lang="en-US" sz="2800" dirty="0">
                <a:ea typeface="ＭＳ Ｐゴシック" pitchFamily="34" charset="-128"/>
                <a:cs typeface="Arial" charset="0"/>
              </a:rPr>
              <a:t>Capturing occurs at the point of emission.</a:t>
            </a:r>
          </a:p>
          <a:p>
            <a:pPr indent="0" eaLnBrk="1" hangingPunct="1">
              <a:buFont typeface="Arial" charset="0"/>
              <a:buNone/>
              <a:defRPr/>
            </a:pPr>
            <a:r>
              <a:rPr lang="en-US" sz="2800" dirty="0">
                <a:ea typeface="ＭＳ Ｐゴシック" pitchFamily="34" charset="-128"/>
                <a:cs typeface="Arial" charset="0"/>
              </a:rPr>
              <a:t>Captured gases stored in underground reservoirs.</a:t>
            </a:r>
          </a:p>
          <a:p>
            <a:pPr indent="0" eaLnBrk="1" hangingPunct="1">
              <a:buFont typeface="Arial" charset="0"/>
              <a:buNone/>
              <a:defRPr/>
            </a:pPr>
            <a:r>
              <a:rPr lang="en-US" sz="2800" dirty="0">
                <a:ea typeface="ＭＳ Ｐゴシック" pitchFamily="34" charset="-128"/>
                <a:cs typeface="Arial" charset="0"/>
              </a:rPr>
              <a:t>Porous rocks act as underground reservoirs.</a:t>
            </a:r>
          </a:p>
          <a:p>
            <a:pPr indent="0" eaLnBrk="1" hangingPunct="1">
              <a:buFont typeface="Arial" charset="0"/>
              <a:buNone/>
              <a:defRPr/>
            </a:pPr>
            <a:r>
              <a:rPr lang="en-US" sz="2800" dirty="0">
                <a:solidFill>
                  <a:srgbClr val="F39071"/>
                </a:solidFill>
                <a:ea typeface="ＭＳ Ｐゴシック" pitchFamily="34" charset="-128"/>
                <a:cs typeface="Arial" charset="0"/>
                <a:hlinkClick r:id="rId3">
                  <a:extLst>
                    <a:ext uri="{A12FA001-AC4F-418D-AE19-62706E023703}">
                      <ahyp:hlinkClr xmlns:ahyp="http://schemas.microsoft.com/office/drawing/2018/hyperlinkcolor" val="tx"/>
                    </a:ext>
                  </a:extLst>
                </a:hlinkClick>
              </a:rPr>
              <a:t>Carbon capture</a:t>
            </a:r>
            <a:endParaRPr lang="en-US" sz="2800" dirty="0">
              <a:solidFill>
                <a:srgbClr val="F39071"/>
              </a:solidFill>
              <a:ea typeface="ＭＳ Ｐゴシック" pitchFamily="34" charset="-128"/>
              <a:cs typeface="Arial" charset="0"/>
            </a:endParaRPr>
          </a:p>
          <a:p>
            <a:endParaRPr lang="en-AU"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r>
              <a:rPr lang="en-AU" dirty="0"/>
              <a:t>Carbon Capture and Storage (CCS)</a:t>
            </a:r>
          </a:p>
        </p:txBody>
      </p:sp>
    </p:spTree>
    <p:extLst>
      <p:ext uri="{BB962C8B-B14F-4D97-AF65-F5344CB8AC3E}">
        <p14:creationId xmlns:p14="http://schemas.microsoft.com/office/powerpoint/2010/main" val="2758779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r>
              <a:rPr lang="en-AU" dirty="0"/>
              <a:t>Sources of CO</a:t>
            </a:r>
            <a:r>
              <a:rPr lang="en-AU" baseline="-25000" dirty="0"/>
              <a:t>2</a:t>
            </a:r>
            <a:r>
              <a:rPr lang="en-AU" dirty="0"/>
              <a:t> Capture</a:t>
            </a:r>
          </a:p>
        </p:txBody>
      </p:sp>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2595562" y="6082499"/>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pic>
        <p:nvPicPr>
          <p:cNvPr id="3" name="Picture 5">
            <a:extLst>
              <a:ext uri="{FF2B5EF4-FFF2-40B4-BE49-F238E27FC236}">
                <a16:creationId xmlns:a16="http://schemas.microsoft.com/office/drawing/2014/main" id="{59298CC9-9AD6-E155-D0D5-5FA0DB2BE9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595562" y="1800225"/>
            <a:ext cx="7000875" cy="428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29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3837" y="2719137"/>
            <a:ext cx="5872163" cy="433137"/>
          </a:xfrm>
        </p:spPr>
        <p:txBody>
          <a:bodyPr/>
          <a:lstStyle/>
          <a:p>
            <a:pPr indent="0" eaLnBrk="1" hangingPunct="1"/>
            <a:r>
              <a:rPr lang="en-US" altLang="en-US" sz="2800" dirty="0">
                <a:ea typeface="ＭＳ Ｐゴシック" panose="020B0600070205080204" pitchFamily="34" charset="-128"/>
                <a:cs typeface="Arial" panose="020B0604020202020204" pitchFamily="34" charset="0"/>
              </a:rPr>
              <a:t>Post-combustion capture of CO</a:t>
            </a:r>
            <a:r>
              <a:rPr lang="en-US" altLang="en-US" sz="2800" baseline="-25000" dirty="0">
                <a:ea typeface="ＭＳ Ｐゴシック" panose="020B0600070205080204" pitchFamily="34" charset="-128"/>
                <a:cs typeface="Arial" panose="020B0604020202020204" pitchFamily="34" charset="0"/>
              </a:rPr>
              <a:t>2</a:t>
            </a:r>
          </a:p>
          <a:p>
            <a:pPr indent="0" eaLnBrk="1" hangingPunct="1"/>
            <a:r>
              <a:rPr lang="en-US" altLang="en-US" sz="2800" dirty="0">
                <a:ea typeface="ＭＳ Ｐゴシック" panose="020B0600070205080204" pitchFamily="34" charset="-128"/>
                <a:cs typeface="Arial" panose="020B0604020202020204" pitchFamily="34" charset="0"/>
              </a:rPr>
              <a:t>Pre-combustion capture of CO</a:t>
            </a:r>
            <a:r>
              <a:rPr lang="en-US" altLang="en-US" sz="2800" baseline="-25000" dirty="0">
                <a:ea typeface="ＭＳ Ｐゴシック" panose="020B0600070205080204" pitchFamily="34" charset="-128"/>
                <a:cs typeface="Arial" panose="020B0604020202020204" pitchFamily="34" charset="0"/>
              </a:rPr>
              <a:t>2</a:t>
            </a:r>
          </a:p>
          <a:p>
            <a:pPr indent="0" eaLnBrk="1" hangingPunct="1"/>
            <a:r>
              <a:rPr lang="en-US" altLang="en-US" sz="2800" dirty="0">
                <a:ea typeface="ＭＳ Ｐゴシック" panose="020B0600070205080204" pitchFamily="34" charset="-128"/>
                <a:cs typeface="Arial" panose="020B0604020202020204" pitchFamily="34" charset="0"/>
              </a:rPr>
              <a:t>Oxyfuel Combustion</a:t>
            </a:r>
          </a:p>
          <a:p>
            <a:pPr indent="0" eaLnBrk="1" hangingPunct="1"/>
            <a:r>
              <a:rPr lang="en-US" altLang="en-US" sz="2800" dirty="0" err="1">
                <a:ea typeface="ＭＳ Ｐゴシック" panose="020B0600070205080204" pitchFamily="34" charset="-128"/>
                <a:cs typeface="Arial" panose="020B0604020202020204" pitchFamily="34" charset="0"/>
              </a:rPr>
              <a:t>Geosequestration</a:t>
            </a:r>
            <a:endParaRPr lang="en-GB" altLang="en-US" sz="2800" dirty="0">
              <a:ea typeface="ＭＳ Ｐゴシック" panose="020B0600070205080204" pitchFamily="34" charset="-128"/>
              <a:cs typeface="Arial" panose="020B0604020202020204" pitchFamily="34" charset="0"/>
            </a:endParaRPr>
          </a:p>
          <a:p>
            <a:endParaRPr lang="en-AU"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Methods of Carbon Capture-</a:t>
            </a:r>
          </a:p>
          <a:p>
            <a:pPr>
              <a:defRPr/>
            </a:pPr>
            <a:r>
              <a:rPr lang="en-AU" sz="2800" b="1" kern="0" dirty="0">
                <a:latin typeface="Montserrat" pitchFamily="2" charset="77"/>
                <a:ea typeface="Calibri" pitchFamily="34" charset="0"/>
                <a:cs typeface="Calibri" pitchFamily="34" charset="0"/>
              </a:rPr>
              <a:t>Low Emission Fossil Fuel Technologies</a:t>
            </a:r>
            <a:endParaRPr lang="en-GB" sz="2800" b="1" kern="0" dirty="0">
              <a:latin typeface="Montserrat" pitchFamily="2" charset="77"/>
              <a:ea typeface="Calibri" pitchFamily="34" charset="0"/>
              <a:cs typeface="Calibri" pitchFamily="34" charset="0"/>
            </a:endParaRPr>
          </a:p>
        </p:txBody>
      </p:sp>
      <p:pic>
        <p:nvPicPr>
          <p:cNvPr id="2" name="Picture 2">
            <a:extLst>
              <a:ext uri="{FF2B5EF4-FFF2-40B4-BE49-F238E27FC236}">
                <a16:creationId xmlns:a16="http://schemas.microsoft.com/office/drawing/2014/main" id="{3C95B112-06D3-2550-BA1B-F62EB9F6A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337" t="16667" r="11247" b="7779"/>
          <a:stretch>
            <a:fillRect/>
          </a:stretch>
        </p:blipFill>
        <p:spPr bwMode="auto">
          <a:xfrm>
            <a:off x="6464300" y="1980573"/>
            <a:ext cx="5051425" cy="437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6">
            <a:extLst>
              <a:ext uri="{FF2B5EF4-FFF2-40B4-BE49-F238E27FC236}">
                <a16:creationId xmlns:a16="http://schemas.microsoft.com/office/drawing/2014/main" id="{A17ED16B-7FDE-03B9-94CE-2F31F574DA34}"/>
              </a:ext>
            </a:extLst>
          </p:cNvPr>
          <p:cNvSpPr txBox="1">
            <a:spLocks noChangeArrowheads="1"/>
          </p:cNvSpPr>
          <p:nvPr/>
        </p:nvSpPr>
        <p:spPr bwMode="auto">
          <a:xfrm>
            <a:off x="6464300" y="6214646"/>
            <a:ext cx="5324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200" dirty="0">
                <a:solidFill>
                  <a:srgbClr val="F39071"/>
                </a:solidFill>
                <a:latin typeface="Montserrat" pitchFamily="2" charset="77"/>
              </a:rPr>
              <a:t>Image courtesy of CO2CRC: </a:t>
            </a:r>
            <a:r>
              <a:rPr lang="en-AU" altLang="en-US" sz="1200" dirty="0">
                <a:solidFill>
                  <a:srgbClr val="F39071"/>
                </a:solidFill>
                <a:latin typeface="Montserrat" pitchFamily="2" charset="77"/>
                <a:hlinkClick r:id="rId4">
                  <a:extLst>
                    <a:ext uri="{A12FA001-AC4F-418D-AE19-62706E023703}">
                      <ahyp:hlinkClr xmlns:ahyp="http://schemas.microsoft.com/office/drawing/2018/hyperlinkcolor" val="tx"/>
                    </a:ext>
                  </a:extLst>
                </a:hlinkClick>
              </a:rPr>
              <a:t>www.co2crc.com.au</a:t>
            </a:r>
            <a:r>
              <a:rPr lang="en-AU" altLang="en-US" sz="1200" dirty="0">
                <a:solidFill>
                  <a:srgbClr val="F39071"/>
                </a:solidFill>
                <a:latin typeface="Montserrat" pitchFamily="2" charset="77"/>
              </a:rPr>
              <a:t>  </a:t>
            </a:r>
            <a:endParaRPr lang="en-GB" altLang="en-US" sz="1200" dirty="0">
              <a:solidFill>
                <a:srgbClr val="F39071"/>
              </a:solidFill>
              <a:latin typeface="Montserrat" pitchFamily="2" charset="77"/>
            </a:endParaRPr>
          </a:p>
        </p:txBody>
      </p:sp>
    </p:spTree>
    <p:extLst>
      <p:ext uri="{BB962C8B-B14F-4D97-AF65-F5344CB8AC3E}">
        <p14:creationId xmlns:p14="http://schemas.microsoft.com/office/powerpoint/2010/main" val="1434253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p:txBody>
          <a:bodyPr anchor="ctr"/>
          <a:lstStyle/>
          <a:p>
            <a:pPr>
              <a:defRPr/>
            </a:pPr>
            <a:r>
              <a:rPr lang="en-AU" sz="2800" b="1" kern="0" dirty="0">
                <a:latin typeface="Montserrat" pitchFamily="2" charset="77"/>
                <a:ea typeface="Calibri" pitchFamily="34" charset="0"/>
                <a:cs typeface="Calibri" pitchFamily="34" charset="0"/>
              </a:rPr>
              <a:t>Post Combustion Capture</a:t>
            </a:r>
            <a:endParaRPr lang="en-GB" sz="2800" b="1" kern="0" dirty="0">
              <a:latin typeface="Montserrat" pitchFamily="2" charset="77"/>
              <a:ea typeface="Calibri" pitchFamily="34" charset="0"/>
              <a:cs typeface="Calibri" pitchFamily="34" charset="0"/>
            </a:endParaRPr>
          </a:p>
        </p:txBody>
      </p:sp>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2595562" y="6214045"/>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pic>
        <p:nvPicPr>
          <p:cNvPr id="3" name="Picture 5">
            <a:extLst>
              <a:ext uri="{FF2B5EF4-FFF2-40B4-BE49-F238E27FC236}">
                <a16:creationId xmlns:a16="http://schemas.microsoft.com/office/drawing/2014/main" id="{59298CC9-9AD6-E155-D0D5-5FA0DB2BE9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758895" y="1713482"/>
            <a:ext cx="6674209"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225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4590" y="2551113"/>
            <a:ext cx="11564609" cy="433137"/>
          </a:xfrm>
        </p:spPr>
        <p:txBody>
          <a:bodyPr/>
          <a:lstStyle/>
          <a:p>
            <a:pPr marL="182563" indent="-182563" eaLnBrk="1" hangingPunct="1">
              <a:buFont typeface="Arial" charset="0"/>
              <a:buNone/>
              <a:defRPr/>
            </a:pPr>
            <a:r>
              <a:rPr lang="en-US" sz="1800" dirty="0">
                <a:solidFill>
                  <a:schemeClr val="tx1">
                    <a:lumMod val="65000"/>
                    <a:lumOff val="35000"/>
                  </a:schemeClr>
                </a:solidFill>
                <a:ea typeface="ＭＳ Ｐゴシック" pitchFamily="34" charset="-128"/>
                <a:cs typeface="Arial" charset="0"/>
              </a:rPr>
              <a:t>ADVANTAGES:</a:t>
            </a:r>
          </a:p>
          <a:p>
            <a:pPr marL="182563" indent="-182563" eaLnBrk="1" hangingPunct="1">
              <a:buFont typeface="Arial" charset="0"/>
              <a:buNone/>
              <a:defRPr/>
            </a:pPr>
            <a:r>
              <a:rPr lang="en-US" sz="1800" dirty="0">
                <a:ea typeface="ＭＳ Ｐゴシック" pitchFamily="34" charset="-128"/>
                <a:cs typeface="Arial" charset="0"/>
              </a:rPr>
              <a:t>Can be retrofitted to existing plants</a:t>
            </a:r>
          </a:p>
          <a:p>
            <a:pPr marL="182563" indent="-182563" eaLnBrk="1" hangingPunct="1">
              <a:buFont typeface="Arial" charset="0"/>
              <a:buNone/>
              <a:defRPr/>
            </a:pPr>
            <a:r>
              <a:rPr lang="en-US" sz="1800" dirty="0">
                <a:ea typeface="ＭＳ Ｐゴシック" pitchFamily="34" charset="-128"/>
                <a:cs typeface="Arial" charset="0"/>
              </a:rPr>
              <a:t>Renewable technologies can be integrated.</a:t>
            </a:r>
          </a:p>
          <a:p>
            <a:pPr marL="182563" indent="-182563" eaLnBrk="1" hangingPunct="1">
              <a:buFont typeface="Arial" charset="0"/>
              <a:buNone/>
              <a:defRPr/>
            </a:pPr>
            <a:r>
              <a:rPr lang="en-US" sz="1800" dirty="0">
                <a:solidFill>
                  <a:schemeClr val="tx1">
                    <a:lumMod val="65000"/>
                    <a:lumOff val="35000"/>
                  </a:schemeClr>
                </a:solidFill>
                <a:ea typeface="ＭＳ Ｐゴシック" pitchFamily="34" charset="-128"/>
                <a:cs typeface="Arial" charset="0"/>
              </a:rPr>
              <a:t>DISADVANTAGES:</a:t>
            </a:r>
          </a:p>
          <a:p>
            <a:pPr marL="182563" indent="-182563" eaLnBrk="1" hangingPunct="1">
              <a:buFont typeface="Arial" charset="0"/>
              <a:buNone/>
              <a:defRPr/>
            </a:pPr>
            <a:r>
              <a:rPr lang="en-US" sz="1800" dirty="0">
                <a:ea typeface="ＭＳ Ｐゴシック" pitchFamily="34" charset="-128"/>
                <a:cs typeface="Arial" charset="0"/>
              </a:rPr>
              <a:t>Cost of technology – retrofitting</a:t>
            </a:r>
          </a:p>
          <a:p>
            <a:pPr marL="182563" indent="-182563" eaLnBrk="1" hangingPunct="1">
              <a:buFont typeface="Arial" charset="0"/>
              <a:buNone/>
              <a:defRPr/>
            </a:pPr>
            <a:r>
              <a:rPr lang="en-US" sz="1800" dirty="0">
                <a:ea typeface="ＭＳ Ｐゴシック" pitchFamily="34" charset="-128"/>
                <a:cs typeface="Arial" charset="0"/>
              </a:rPr>
              <a:t>High running costs – absorber and degraded solvent replacement costs</a:t>
            </a:r>
          </a:p>
          <a:p>
            <a:pPr marL="182563" indent="-182563" eaLnBrk="1" hangingPunct="1">
              <a:buFont typeface="Arial" charset="0"/>
              <a:buNone/>
              <a:defRPr/>
            </a:pPr>
            <a:r>
              <a:rPr lang="en-US" sz="1800" dirty="0">
                <a:ea typeface="ＭＳ Ｐゴシック" pitchFamily="34" charset="-128"/>
                <a:cs typeface="Arial" charset="0"/>
              </a:rPr>
              <a:t>Large amounts of energy required</a:t>
            </a:r>
          </a:p>
          <a:p>
            <a:pPr marL="182563" indent="-182563" eaLnBrk="1" hangingPunct="1">
              <a:buFont typeface="Arial" charset="0"/>
              <a:buNone/>
              <a:defRPr/>
            </a:pPr>
            <a:r>
              <a:rPr lang="en-US" sz="1800" dirty="0">
                <a:ea typeface="ＭＳ Ｐゴシック" pitchFamily="34" charset="-128"/>
                <a:cs typeface="Arial" charset="0"/>
              </a:rPr>
              <a:t>Limited large scale operating experience.</a:t>
            </a:r>
            <a:endParaRPr lang="en-GB" sz="1800" dirty="0">
              <a:ea typeface="ＭＳ Ｐゴシック" pitchFamily="34" charset="-128"/>
              <a:cs typeface="Arial" charset="0"/>
            </a:endParaRPr>
          </a:p>
          <a:p>
            <a:pPr indent="0" eaLnBrk="1" hangingPunct="1"/>
            <a:endParaRPr lang="en-GB" altLang="en-US" sz="1800" dirty="0">
              <a:ea typeface="ＭＳ Ｐゴシック" panose="020B0600070205080204" pitchFamily="34" charset="-128"/>
              <a:cs typeface="Arial" panose="020B0604020202020204" pitchFamily="34" charset="0"/>
            </a:endParaRPr>
          </a:p>
          <a:p>
            <a:endParaRPr lang="en-AU"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Advantages &amp; Disadvantages</a:t>
            </a:r>
            <a:endParaRPr lang="en-GB" sz="2800" b="1" kern="0" dirty="0">
              <a:latin typeface="Montserrat" pitchFamily="2" charset="77"/>
              <a:ea typeface="Calibri" pitchFamily="34" charset="0"/>
              <a:cs typeface="Calibri" pitchFamily="34" charset="0"/>
            </a:endParaRPr>
          </a:p>
        </p:txBody>
      </p:sp>
      <p:sp>
        <p:nvSpPr>
          <p:cNvPr id="3" name="TextBox 6">
            <a:extLst>
              <a:ext uri="{FF2B5EF4-FFF2-40B4-BE49-F238E27FC236}">
                <a16:creationId xmlns:a16="http://schemas.microsoft.com/office/drawing/2014/main" id="{A17ED16B-7FDE-03B9-94CE-2F31F574DA34}"/>
              </a:ext>
            </a:extLst>
          </p:cNvPr>
          <p:cNvSpPr txBox="1">
            <a:spLocks noChangeArrowheads="1"/>
          </p:cNvSpPr>
          <p:nvPr/>
        </p:nvSpPr>
        <p:spPr bwMode="auto">
          <a:xfrm>
            <a:off x="6464300" y="6214646"/>
            <a:ext cx="5324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r>
              <a:rPr lang="en-AU" altLang="en-US" sz="1200" dirty="0">
                <a:solidFill>
                  <a:srgbClr val="F39071"/>
                </a:solidFill>
                <a:latin typeface="Montserrat" pitchFamily="2" charset="77"/>
              </a:rPr>
              <a:t>Image courtesy of CO2CRC: </a:t>
            </a:r>
            <a:r>
              <a:rPr lang="en-AU" altLang="en-US" sz="12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200" dirty="0">
                <a:solidFill>
                  <a:srgbClr val="F39071"/>
                </a:solidFill>
                <a:latin typeface="Montserrat" pitchFamily="2" charset="77"/>
              </a:rPr>
              <a:t>  </a:t>
            </a:r>
            <a:endParaRPr lang="en-GB" altLang="en-US" sz="1200" dirty="0">
              <a:solidFill>
                <a:srgbClr val="F39071"/>
              </a:solidFill>
              <a:latin typeface="Montserrat" pitchFamily="2" charset="77"/>
            </a:endParaRPr>
          </a:p>
        </p:txBody>
      </p:sp>
      <p:pic>
        <p:nvPicPr>
          <p:cNvPr id="5" name="Picture 2" descr="Post-Combustion Carbon Capture - Courtesy of www.co2crc.com.au">
            <a:hlinkClick r:id="rId3"/>
            <a:extLst>
              <a:ext uri="{FF2B5EF4-FFF2-40B4-BE49-F238E27FC236}">
                <a16:creationId xmlns:a16="http://schemas.microsoft.com/office/drawing/2014/main" id="{3B4A451E-3070-4F7C-8927-DA66FE2BA3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7634" y="4954171"/>
            <a:ext cx="6500812"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207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3837" y="2719137"/>
            <a:ext cx="5872163" cy="433137"/>
          </a:xfrm>
        </p:spPr>
        <p:txBody>
          <a:bodyPr/>
          <a:lstStyle/>
          <a:p>
            <a:pPr indent="0" eaLnBrk="1" hangingPunct="1">
              <a:buFont typeface="Arial" charset="0"/>
              <a:buNone/>
              <a:defRPr/>
            </a:pPr>
            <a:r>
              <a:rPr lang="en-AU" sz="2000" b="1" dirty="0">
                <a:solidFill>
                  <a:schemeClr val="tx1">
                    <a:lumMod val="65000"/>
                    <a:lumOff val="35000"/>
                  </a:schemeClr>
                </a:solidFill>
                <a:ea typeface="ＭＳ Ｐゴシック" pitchFamily="34" charset="-128"/>
                <a:cs typeface="Arial" charset="0"/>
              </a:rPr>
              <a:t>Stage 1 </a:t>
            </a:r>
            <a:r>
              <a:rPr lang="en-AU" sz="2000" dirty="0">
                <a:ea typeface="ＭＳ Ｐゴシック" pitchFamily="34" charset="-128"/>
                <a:cs typeface="Arial" charset="0"/>
              </a:rPr>
              <a:t>- Coal gasification – partial oxidation of coal</a:t>
            </a:r>
          </a:p>
          <a:p>
            <a:pPr indent="0" eaLnBrk="1" hangingPunct="1">
              <a:buFont typeface="Arial" charset="0"/>
              <a:buNone/>
              <a:defRPr/>
            </a:pPr>
            <a:r>
              <a:rPr lang="en-AU" sz="2000" dirty="0">
                <a:ea typeface="ＭＳ Ｐゴシック" pitchFamily="34" charset="-128"/>
                <a:cs typeface="Arial" charset="0"/>
              </a:rPr>
              <a:t>coal + steam + limited oxygen = syngas (CO and H) (CO</a:t>
            </a:r>
            <a:r>
              <a:rPr lang="en-AU" sz="2000" baseline="-25000" dirty="0">
                <a:ea typeface="ＭＳ Ｐゴシック" pitchFamily="34" charset="-128"/>
                <a:cs typeface="Arial" charset="0"/>
              </a:rPr>
              <a:t>2</a:t>
            </a:r>
            <a:r>
              <a:rPr lang="en-AU" sz="2000" dirty="0">
                <a:ea typeface="ＭＳ Ｐゴシック" pitchFamily="34" charset="-128"/>
                <a:cs typeface="Arial" charset="0"/>
              </a:rPr>
              <a:t> and S removed).</a:t>
            </a:r>
          </a:p>
          <a:p>
            <a:pPr indent="0" eaLnBrk="1" hangingPunct="1">
              <a:buFont typeface="Arial" charset="0"/>
              <a:buNone/>
              <a:defRPr/>
            </a:pPr>
            <a:r>
              <a:rPr lang="en-AU" sz="2000" b="1" dirty="0">
                <a:solidFill>
                  <a:schemeClr val="tx1">
                    <a:lumMod val="65000"/>
                    <a:lumOff val="35000"/>
                  </a:schemeClr>
                </a:solidFill>
                <a:ea typeface="ＭＳ Ｐゴシック" pitchFamily="34" charset="-128"/>
                <a:cs typeface="Arial" charset="0"/>
              </a:rPr>
              <a:t>Stage 2 </a:t>
            </a:r>
            <a:r>
              <a:rPr lang="en-AU" sz="2000" dirty="0">
                <a:ea typeface="ＭＳ Ｐゴシック" pitchFamily="34" charset="-128"/>
                <a:cs typeface="Arial" charset="0"/>
              </a:rPr>
              <a:t>– Creating Electricity</a:t>
            </a:r>
          </a:p>
          <a:p>
            <a:pPr indent="0" eaLnBrk="1" hangingPunct="1">
              <a:buFont typeface="Arial" charset="0"/>
              <a:buNone/>
              <a:defRPr/>
            </a:pPr>
            <a:r>
              <a:rPr lang="en-AU" sz="2000" dirty="0">
                <a:ea typeface="ＭＳ Ｐゴシック" pitchFamily="34" charset="-128"/>
                <a:cs typeface="Arial" charset="0"/>
              </a:rPr>
              <a:t>clean gas used to generate electricity in a conventional gas turbine (65%)</a:t>
            </a:r>
          </a:p>
          <a:p>
            <a:pPr indent="0" eaLnBrk="1" hangingPunct="1">
              <a:buFont typeface="Arial" charset="0"/>
              <a:buNone/>
              <a:defRPr/>
            </a:pPr>
            <a:r>
              <a:rPr lang="en-AU" sz="2000" dirty="0">
                <a:ea typeface="ＭＳ Ｐゴシック" pitchFamily="34" charset="-128"/>
                <a:cs typeface="Arial" charset="0"/>
              </a:rPr>
              <a:t>any hot exhaust gases are used to heat water to steam to produce electricity using a steam turbine (35%).</a:t>
            </a:r>
          </a:p>
          <a:p>
            <a:endParaRPr lang="en-AU"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Pre-Combustion Capture </a:t>
            </a:r>
            <a:endParaRPr lang="en-GB" sz="2800" b="1" kern="0" dirty="0">
              <a:latin typeface="Montserrat" pitchFamily="2" charset="77"/>
              <a:ea typeface="Calibri" pitchFamily="34" charset="0"/>
              <a:cs typeface="Calibri" pitchFamily="34" charset="0"/>
            </a:endParaRPr>
          </a:p>
        </p:txBody>
      </p:sp>
      <p:sp>
        <p:nvSpPr>
          <p:cNvPr id="3" name="TextBox 6">
            <a:extLst>
              <a:ext uri="{FF2B5EF4-FFF2-40B4-BE49-F238E27FC236}">
                <a16:creationId xmlns:a16="http://schemas.microsoft.com/office/drawing/2014/main" id="{A17ED16B-7FDE-03B9-94CE-2F31F574DA34}"/>
              </a:ext>
            </a:extLst>
          </p:cNvPr>
          <p:cNvSpPr txBox="1">
            <a:spLocks noChangeArrowheads="1"/>
          </p:cNvSpPr>
          <p:nvPr/>
        </p:nvSpPr>
        <p:spPr bwMode="auto">
          <a:xfrm>
            <a:off x="6464300" y="6214646"/>
            <a:ext cx="5324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200" dirty="0">
                <a:solidFill>
                  <a:srgbClr val="F39071"/>
                </a:solidFill>
                <a:latin typeface="Montserrat" pitchFamily="2" charset="77"/>
              </a:rPr>
              <a:t>Image courtesy of CO2CRC: </a:t>
            </a:r>
            <a:r>
              <a:rPr lang="en-AU" altLang="en-US" sz="12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200" dirty="0">
                <a:solidFill>
                  <a:srgbClr val="F39071"/>
                </a:solidFill>
                <a:latin typeface="Montserrat" pitchFamily="2" charset="77"/>
              </a:rPr>
              <a:t>  </a:t>
            </a:r>
            <a:endParaRPr lang="en-GB" altLang="en-US" sz="1200" dirty="0">
              <a:solidFill>
                <a:srgbClr val="F39071"/>
              </a:solidFill>
              <a:latin typeface="Montserrat" pitchFamily="2" charset="77"/>
            </a:endParaRPr>
          </a:p>
        </p:txBody>
      </p:sp>
      <p:sp>
        <p:nvSpPr>
          <p:cNvPr id="5" name="Rectangle 7">
            <a:extLst>
              <a:ext uri="{FF2B5EF4-FFF2-40B4-BE49-F238E27FC236}">
                <a16:creationId xmlns:a16="http://schemas.microsoft.com/office/drawing/2014/main" id="{1532CF14-C66B-91A4-81B6-648E8088FF03}"/>
              </a:ext>
            </a:extLst>
          </p:cNvPr>
          <p:cNvSpPr>
            <a:spLocks noChangeArrowheads="1"/>
          </p:cNvSpPr>
          <p:nvPr/>
        </p:nvSpPr>
        <p:spPr bwMode="auto">
          <a:xfrm>
            <a:off x="223837" y="2088196"/>
            <a:ext cx="987742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2000" dirty="0">
                <a:latin typeface="Montserrat" pitchFamily="2" charset="77"/>
                <a:cs typeface="Arial" panose="020B0604020202020204" pitchFamily="34" charset="0"/>
              </a:rPr>
              <a:t>INTEGRATED GASIFICATION COMBINED CYCLE (</a:t>
            </a:r>
            <a:r>
              <a:rPr lang="en-AU" altLang="en-US" sz="2000" dirty="0">
                <a:solidFill>
                  <a:srgbClr val="F39071"/>
                </a:solidFill>
                <a:latin typeface="Montserrat" pitchFamily="2" charset="77"/>
                <a:cs typeface="Arial" panose="020B0604020202020204" pitchFamily="34" charset="0"/>
                <a:hlinkClick r:id="rId4">
                  <a:extLst>
                    <a:ext uri="{A12FA001-AC4F-418D-AE19-62706E023703}">
                      <ahyp:hlinkClr xmlns:ahyp="http://schemas.microsoft.com/office/drawing/2018/hyperlinkcolor" val="tx"/>
                    </a:ext>
                  </a:extLst>
                </a:hlinkClick>
              </a:rPr>
              <a:t>IGCC</a:t>
            </a:r>
            <a:r>
              <a:rPr lang="en-AU" altLang="en-US" sz="2000" dirty="0">
                <a:latin typeface="Montserrat" pitchFamily="2" charset="77"/>
                <a:cs typeface="Arial" panose="020B0604020202020204" pitchFamily="34" charset="0"/>
              </a:rPr>
              <a:t>)</a:t>
            </a:r>
            <a:br>
              <a:rPr lang="en-AU" altLang="en-US" sz="2000" dirty="0">
                <a:latin typeface="Montserrat" pitchFamily="2" charset="77"/>
                <a:cs typeface="Arial" panose="020B0604020202020204" pitchFamily="34" charset="0"/>
              </a:rPr>
            </a:br>
            <a:endParaRPr lang="en-GB" altLang="en-US" sz="2000" dirty="0">
              <a:latin typeface="Montserrat" pitchFamily="2" charset="77"/>
            </a:endParaRPr>
          </a:p>
        </p:txBody>
      </p:sp>
      <p:pic>
        <p:nvPicPr>
          <p:cNvPr id="6" name="Picture 3">
            <a:extLst>
              <a:ext uri="{FF2B5EF4-FFF2-40B4-BE49-F238E27FC236}">
                <a16:creationId xmlns:a16="http://schemas.microsoft.com/office/drawing/2014/main" id="{E85C2D02-017B-B298-4FB2-0CFCF57834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443"/>
          <a:stretch>
            <a:fillRect/>
          </a:stretch>
        </p:blipFill>
        <p:spPr bwMode="auto">
          <a:xfrm>
            <a:off x="6572250" y="3196309"/>
            <a:ext cx="4843462" cy="301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684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2459831" y="6082499"/>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pic>
        <p:nvPicPr>
          <p:cNvPr id="3" name="Picture 5">
            <a:extLst>
              <a:ext uri="{FF2B5EF4-FFF2-40B4-BE49-F238E27FC236}">
                <a16:creationId xmlns:a16="http://schemas.microsoft.com/office/drawing/2014/main" id="{59298CC9-9AD6-E155-D0D5-5FA0DB2BE9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459831" y="1800225"/>
            <a:ext cx="7272337" cy="428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Pre-Combustion Capture Vic</a:t>
            </a:r>
            <a:endParaRPr lang="en-GB" sz="2800" b="1" kern="0" dirty="0">
              <a:latin typeface="Montserrat" pitchFamily="2" charset="77"/>
              <a:ea typeface="Calibri" pitchFamily="34" charset="0"/>
              <a:cs typeface="Calibri" pitchFamily="34" charset="0"/>
            </a:endParaRPr>
          </a:p>
        </p:txBody>
      </p:sp>
    </p:spTree>
    <p:extLst>
      <p:ext uri="{BB962C8B-B14F-4D97-AF65-F5344CB8AC3E}">
        <p14:creationId xmlns:p14="http://schemas.microsoft.com/office/powerpoint/2010/main" val="2053010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2459831" y="6082499"/>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Solvent Based CO</a:t>
            </a:r>
            <a:r>
              <a:rPr lang="en-AU" sz="2800" b="1" kern="0" baseline="-25000" dirty="0">
                <a:latin typeface="Montserrat" pitchFamily="2" charset="77"/>
                <a:ea typeface="Calibri" pitchFamily="34" charset="0"/>
                <a:cs typeface="Calibri" pitchFamily="34" charset="0"/>
              </a:rPr>
              <a:t>2</a:t>
            </a:r>
            <a:r>
              <a:rPr lang="en-AU" sz="2800" b="1" kern="0" dirty="0">
                <a:latin typeface="Montserrat" pitchFamily="2" charset="77"/>
                <a:ea typeface="Calibri" pitchFamily="34" charset="0"/>
                <a:cs typeface="Calibri" pitchFamily="34" charset="0"/>
              </a:rPr>
              <a:t> Capture </a:t>
            </a:r>
            <a:endParaRPr lang="en-GB" sz="2800" b="1" kern="0" dirty="0">
              <a:latin typeface="Montserrat" pitchFamily="2" charset="77"/>
              <a:ea typeface="Calibri" pitchFamily="34" charset="0"/>
              <a:cs typeface="Calibri" pitchFamily="34" charset="0"/>
            </a:endParaRPr>
          </a:p>
        </p:txBody>
      </p:sp>
      <p:pic>
        <p:nvPicPr>
          <p:cNvPr id="2" name="Content Placeholder 3" descr="solvent_absorption_flow chart.jpg">
            <a:extLst>
              <a:ext uri="{FF2B5EF4-FFF2-40B4-BE49-F238E27FC236}">
                <a16:creationId xmlns:a16="http://schemas.microsoft.com/office/drawing/2014/main" id="{8830EAC6-F7A0-C560-8FB9-33FDD499CA2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0355" y="1556536"/>
            <a:ext cx="6491287" cy="45259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225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4590" y="2216964"/>
            <a:ext cx="11564609" cy="433137"/>
          </a:xfrm>
        </p:spPr>
        <p:txBody>
          <a:bodyPr/>
          <a:lstStyle/>
          <a:p>
            <a:pPr marL="182563" indent="-182563" eaLnBrk="1" hangingPunct="1"/>
            <a:r>
              <a:rPr lang="en-US" altLang="en-US" sz="1800" b="1" dirty="0">
                <a:ea typeface="ＭＳ Ｐゴシック" panose="020B0600070205080204" pitchFamily="34" charset="-128"/>
                <a:cs typeface="Arial" panose="020B0604020202020204" pitchFamily="34" charset="0"/>
              </a:rPr>
              <a:t>ADVANTAGES</a:t>
            </a:r>
          </a:p>
          <a:p>
            <a:pPr marL="182563" indent="-182563" eaLnBrk="1" hangingPunct="1"/>
            <a:r>
              <a:rPr lang="en-US" altLang="en-US" sz="1800" dirty="0">
                <a:ea typeface="ＭＳ Ｐゴシック" panose="020B0600070205080204" pitchFamily="34" charset="-128"/>
                <a:cs typeface="Arial" panose="020B0604020202020204" pitchFamily="34" charset="0"/>
              </a:rPr>
              <a:t>50% less solid waste</a:t>
            </a:r>
          </a:p>
          <a:p>
            <a:pPr marL="182563" indent="-182563" eaLnBrk="1" hangingPunct="1"/>
            <a:r>
              <a:rPr lang="en-US" altLang="en-US" sz="1800" dirty="0">
                <a:ea typeface="ＭＳ Ｐゴシック" panose="020B0600070205080204" pitchFamily="34" charset="-128"/>
                <a:cs typeface="Arial" panose="020B0604020202020204" pitchFamily="34" charset="0"/>
              </a:rPr>
              <a:t>Uses 20 – 50% less water</a:t>
            </a:r>
          </a:p>
          <a:p>
            <a:pPr marL="182563" indent="-182563" eaLnBrk="1" hangingPunct="1"/>
            <a:r>
              <a:rPr lang="en-US" altLang="en-US" sz="1800" dirty="0">
                <a:ea typeface="ＭＳ Ｐゴシック" panose="020B0600070205080204" pitchFamily="34" charset="-128"/>
                <a:cs typeface="Arial" panose="020B0604020202020204" pitchFamily="34" charset="0"/>
              </a:rPr>
              <a:t>Can </a:t>
            </a:r>
            <a:r>
              <a:rPr lang="en-US" altLang="en-US" sz="1800" dirty="0" err="1">
                <a:ea typeface="ＭＳ Ｐゴシック" panose="020B0600070205080204" pitchFamily="34" charset="-128"/>
                <a:cs typeface="Arial" panose="020B0604020202020204" pitchFamily="34" charset="0"/>
              </a:rPr>
              <a:t>utilise</a:t>
            </a:r>
            <a:r>
              <a:rPr lang="en-US" altLang="en-US" sz="1800" dirty="0">
                <a:ea typeface="ＭＳ Ｐゴシック" panose="020B0600070205080204" pitchFamily="34" charset="-128"/>
                <a:cs typeface="Arial" panose="020B0604020202020204" pitchFamily="34" charset="0"/>
              </a:rPr>
              <a:t> a variety of fuels - heavy oils, petroleum cokes and coals</a:t>
            </a:r>
          </a:p>
          <a:p>
            <a:pPr marL="182563" indent="-182563" eaLnBrk="1" hangingPunct="1"/>
            <a:r>
              <a:rPr lang="en-US" altLang="en-US" sz="1800" dirty="0">
                <a:ea typeface="ＭＳ Ｐゴシック" panose="020B0600070205080204" pitchFamily="34" charset="-128"/>
                <a:cs typeface="Arial" panose="020B0604020202020204" pitchFamily="34" charset="0"/>
              </a:rPr>
              <a:t>95% CO</a:t>
            </a:r>
            <a:r>
              <a:rPr lang="en-US" altLang="en-US" sz="1800" baseline="-25000" dirty="0">
                <a:ea typeface="ＭＳ Ｐゴシック" panose="020B0600070205080204" pitchFamily="34" charset="-128"/>
                <a:cs typeface="Arial" panose="020B0604020202020204" pitchFamily="34" charset="0"/>
              </a:rPr>
              <a:t>2</a:t>
            </a:r>
            <a:r>
              <a:rPr lang="en-US" altLang="en-US" sz="1800" dirty="0">
                <a:ea typeface="ＭＳ Ｐゴシック" panose="020B0600070205080204" pitchFamily="34" charset="-128"/>
                <a:cs typeface="Arial" panose="020B0604020202020204" pitchFamily="34" charset="0"/>
              </a:rPr>
              <a:t> captured, 95% </a:t>
            </a:r>
            <a:r>
              <a:rPr lang="en-US" altLang="en-US" sz="1800" dirty="0" err="1">
                <a:ea typeface="ＭＳ Ｐゴシック" panose="020B0600070205080204" pitchFamily="34" charset="-128"/>
                <a:cs typeface="Arial" panose="020B0604020202020204" pitchFamily="34" charset="0"/>
              </a:rPr>
              <a:t>sulphur</a:t>
            </a:r>
            <a:r>
              <a:rPr lang="en-US" altLang="en-US" sz="1800" dirty="0">
                <a:ea typeface="ＭＳ Ｐゴシック" panose="020B0600070205080204" pitchFamily="34" charset="-128"/>
                <a:cs typeface="Arial" panose="020B0604020202020204" pitchFamily="34" charset="0"/>
              </a:rPr>
              <a:t> removed</a:t>
            </a:r>
          </a:p>
          <a:p>
            <a:pPr marL="182563" indent="-182563" eaLnBrk="1" hangingPunct="1"/>
            <a:r>
              <a:rPr lang="en-US" altLang="en-US" sz="1800" dirty="0">
                <a:ea typeface="ＭＳ Ｐゴシック" panose="020B0600070205080204" pitchFamily="34" charset="-128"/>
                <a:cs typeface="Arial" panose="020B0604020202020204" pitchFamily="34" charset="0"/>
              </a:rPr>
              <a:t>Carbon capture less costly from IGCC than CPS</a:t>
            </a:r>
          </a:p>
          <a:p>
            <a:pPr marL="182563" indent="-182563" eaLnBrk="1" hangingPunct="1"/>
            <a:r>
              <a:rPr lang="en-US" altLang="en-US" sz="1800" dirty="0">
                <a:ea typeface="ＭＳ Ｐゴシック" panose="020B0600070205080204" pitchFamily="34" charset="-128"/>
                <a:cs typeface="Arial" panose="020B0604020202020204" pitchFamily="34" charset="0"/>
              </a:rPr>
              <a:t>Syngas can be used in a variety of applications.</a:t>
            </a:r>
          </a:p>
          <a:p>
            <a:pPr marL="182563" indent="-182563" eaLnBrk="1" hangingPunct="1"/>
            <a:r>
              <a:rPr lang="en-US" altLang="en-US" sz="1800" b="1" dirty="0">
                <a:ea typeface="ＭＳ Ｐゴシック" panose="020B0600070205080204" pitchFamily="34" charset="-128"/>
                <a:cs typeface="Arial" panose="020B0604020202020204" pitchFamily="34" charset="0"/>
              </a:rPr>
              <a:t>DISADVANTAGES</a:t>
            </a:r>
          </a:p>
          <a:p>
            <a:pPr marL="182563" indent="-182563" eaLnBrk="1" hangingPunct="1"/>
            <a:r>
              <a:rPr lang="en-US" altLang="en-US" sz="1800" dirty="0">
                <a:ea typeface="ＭＳ Ｐゴシック" panose="020B0600070205080204" pitchFamily="34" charset="-128"/>
                <a:cs typeface="Arial" panose="020B0604020202020204" pitchFamily="34" charset="0"/>
              </a:rPr>
              <a:t>Requires a chemical plant</a:t>
            </a:r>
          </a:p>
          <a:p>
            <a:pPr marL="182563" indent="-182563" eaLnBrk="1" hangingPunct="1"/>
            <a:r>
              <a:rPr lang="en-US" altLang="en-US" sz="1800" dirty="0">
                <a:ea typeface="ＭＳ Ｐゴシック" panose="020B0600070205080204" pitchFamily="34" charset="-128"/>
                <a:cs typeface="Arial" panose="020B0604020202020204" pitchFamily="34" charset="0"/>
              </a:rPr>
              <a:t>High investment cost.</a:t>
            </a:r>
          </a:p>
          <a:p>
            <a:pPr indent="0" eaLnBrk="1" hangingPunct="1"/>
            <a:endParaRPr lang="en-GB" altLang="en-US" sz="1800" dirty="0">
              <a:ea typeface="ＭＳ Ｐゴシック" panose="020B0600070205080204" pitchFamily="34" charset="-128"/>
              <a:cs typeface="Arial" panose="020B0604020202020204" pitchFamily="34" charset="0"/>
            </a:endParaRPr>
          </a:p>
          <a:p>
            <a:endParaRPr lang="en-AU"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IGCC – Advantages &amp; Disadvantages</a:t>
            </a:r>
            <a:endParaRPr lang="en-GB" sz="2800" b="1" kern="0" dirty="0">
              <a:latin typeface="Montserrat" pitchFamily="2" charset="77"/>
              <a:ea typeface="Calibri" pitchFamily="34" charset="0"/>
              <a:cs typeface="Calibri" pitchFamily="34" charset="0"/>
            </a:endParaRPr>
          </a:p>
        </p:txBody>
      </p:sp>
      <p:sp>
        <p:nvSpPr>
          <p:cNvPr id="3" name="TextBox 6">
            <a:extLst>
              <a:ext uri="{FF2B5EF4-FFF2-40B4-BE49-F238E27FC236}">
                <a16:creationId xmlns:a16="http://schemas.microsoft.com/office/drawing/2014/main" id="{A17ED16B-7FDE-03B9-94CE-2F31F574DA34}"/>
              </a:ext>
            </a:extLst>
          </p:cNvPr>
          <p:cNvSpPr txBox="1">
            <a:spLocks noChangeArrowheads="1"/>
          </p:cNvSpPr>
          <p:nvPr/>
        </p:nvSpPr>
        <p:spPr bwMode="auto">
          <a:xfrm>
            <a:off x="6464300" y="6214646"/>
            <a:ext cx="5324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r>
              <a:rPr lang="en-AU" altLang="en-US" sz="1200" dirty="0">
                <a:solidFill>
                  <a:srgbClr val="F39071"/>
                </a:solidFill>
                <a:latin typeface="Montserrat" pitchFamily="2" charset="77"/>
              </a:rPr>
              <a:t>Image courtesy of CO2CRC: </a:t>
            </a:r>
            <a:r>
              <a:rPr lang="en-AU" altLang="en-US" sz="12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200" dirty="0">
                <a:solidFill>
                  <a:srgbClr val="F39071"/>
                </a:solidFill>
                <a:latin typeface="Montserrat" pitchFamily="2" charset="77"/>
              </a:rPr>
              <a:t>  </a:t>
            </a:r>
            <a:endParaRPr lang="en-GB" altLang="en-US" sz="1200" dirty="0">
              <a:solidFill>
                <a:srgbClr val="F39071"/>
              </a:solidFill>
              <a:latin typeface="Montserrat" pitchFamily="2" charset="77"/>
            </a:endParaRPr>
          </a:p>
        </p:txBody>
      </p:sp>
      <p:pic>
        <p:nvPicPr>
          <p:cNvPr id="2" name="Picture 2" descr="Pre-Combustion Carbon Capture - Courtesy of www.co2crc.com.au">
            <a:hlinkClick r:id="rId3"/>
            <a:extLst>
              <a:ext uri="{FF2B5EF4-FFF2-40B4-BE49-F238E27FC236}">
                <a16:creationId xmlns:a16="http://schemas.microsoft.com/office/drawing/2014/main" id="{FCC146EA-6085-9D02-8DA9-EFC5AFEB5F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7634" y="4892904"/>
            <a:ext cx="6500812" cy="132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342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3837" y="2719137"/>
            <a:ext cx="11577638" cy="433137"/>
          </a:xfrm>
        </p:spPr>
        <p:txBody>
          <a:bodyPr/>
          <a:lstStyle/>
          <a:p>
            <a:pPr marL="182563" indent="0" eaLnBrk="1" hangingPunct="1">
              <a:buFont typeface="Arial" charset="0"/>
              <a:buNone/>
              <a:defRPr/>
            </a:pPr>
            <a:r>
              <a:rPr lang="en-US" sz="2800" dirty="0">
                <a:ea typeface="ＭＳ Ｐゴシック" pitchFamily="34" charset="-128"/>
                <a:cs typeface="Arial" charset="0"/>
              </a:rPr>
              <a:t>Oxygen produced by separation of air (nitrogen removed)</a:t>
            </a:r>
          </a:p>
          <a:p>
            <a:pPr marL="182563" indent="0" eaLnBrk="1" hangingPunct="1">
              <a:buFont typeface="Arial" charset="0"/>
              <a:buNone/>
              <a:defRPr/>
            </a:pPr>
            <a:r>
              <a:rPr lang="en-US" sz="2800" dirty="0">
                <a:ea typeface="ＭＳ Ｐゴシック" pitchFamily="34" charset="-128"/>
                <a:cs typeface="Arial" charset="0"/>
              </a:rPr>
              <a:t>Coal is burnt in pure oxygen</a:t>
            </a:r>
          </a:p>
          <a:p>
            <a:pPr marL="182563" indent="0" eaLnBrk="1" hangingPunct="1">
              <a:buFont typeface="Arial" charset="0"/>
              <a:buNone/>
              <a:defRPr/>
            </a:pPr>
            <a:r>
              <a:rPr lang="en-US" sz="2800" dirty="0">
                <a:ea typeface="ＭＳ Ｐゴシック" pitchFamily="34" charset="-128"/>
                <a:cs typeface="Arial" charset="0"/>
              </a:rPr>
              <a:t>Flue gas is free of nitrogen, and mostly consists of water </a:t>
            </a:r>
            <a:r>
              <a:rPr lang="en-US" sz="2800" dirty="0" err="1">
                <a:ea typeface="ＭＳ Ｐゴシック" pitchFamily="34" charset="-128"/>
                <a:cs typeface="Arial" charset="0"/>
              </a:rPr>
              <a:t>vapour</a:t>
            </a:r>
            <a:r>
              <a:rPr lang="en-US" sz="2800" dirty="0">
                <a:ea typeface="ＭＳ Ｐゴシック" pitchFamily="34" charset="-128"/>
                <a:cs typeface="Arial" charset="0"/>
              </a:rPr>
              <a:t> (removed) and carbon dioxide (separated and compressed to a liquid for later transport and storage).</a:t>
            </a:r>
          </a:p>
          <a:p>
            <a:pPr marL="182563" indent="-182563" eaLnBrk="1" hangingPunct="1">
              <a:buFont typeface="Arial" charset="0"/>
              <a:buNone/>
              <a:defRPr/>
            </a:pPr>
            <a:endParaRPr lang="en-US" sz="2400" dirty="0">
              <a:ea typeface="ＭＳ Ｐゴシック" pitchFamily="34" charset="-128"/>
              <a:cs typeface="Arial" charset="0"/>
            </a:endParaRPr>
          </a:p>
          <a:p>
            <a:pPr marL="182563" indent="-182563" eaLnBrk="1" hangingPunct="1">
              <a:buFont typeface="Arial" charset="0"/>
              <a:buNone/>
              <a:defRPr/>
            </a:pPr>
            <a:r>
              <a:rPr lang="en-US" sz="2400" dirty="0">
                <a:solidFill>
                  <a:srgbClr val="F39071"/>
                </a:solidFill>
                <a:ea typeface="ＭＳ Ｐゴシック" pitchFamily="34" charset="-128"/>
                <a:cs typeface="Arial" charset="0"/>
                <a:hlinkClick r:id="rId3">
                  <a:extLst>
                    <a:ext uri="{A12FA001-AC4F-418D-AE19-62706E023703}">
                      <ahyp:hlinkClr xmlns:ahyp="http://schemas.microsoft.com/office/drawing/2018/hyperlinkcolor" val="tx"/>
                    </a:ext>
                  </a:extLst>
                </a:hlinkClick>
              </a:rPr>
              <a:t>Callide Oxyfuel Project</a:t>
            </a:r>
            <a:r>
              <a:rPr lang="en-US" sz="2400" dirty="0">
                <a:solidFill>
                  <a:srgbClr val="F39071"/>
                </a:solidFill>
                <a:ea typeface="ＭＳ Ｐゴシック" pitchFamily="34" charset="-128"/>
                <a:cs typeface="Arial" charset="0"/>
              </a:rPr>
              <a:t> </a:t>
            </a:r>
            <a:endParaRPr lang="en-GB" sz="2400" dirty="0">
              <a:solidFill>
                <a:srgbClr val="F39071"/>
              </a:solidFill>
              <a:ea typeface="ＭＳ Ｐゴシック" pitchFamily="34" charset="-128"/>
              <a:cs typeface="Arial" charset="0"/>
            </a:endParaRPr>
          </a:p>
          <a:p>
            <a:endParaRPr lang="en-AU"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Oxyfuel Combustion</a:t>
            </a:r>
            <a:endParaRPr lang="en-GB" sz="2800" b="1" kern="0" dirty="0">
              <a:latin typeface="Montserrat" pitchFamily="2" charset="77"/>
              <a:ea typeface="Calibri" pitchFamily="34" charset="0"/>
              <a:cs typeface="Calibri" pitchFamily="34" charset="0"/>
            </a:endParaRPr>
          </a:p>
        </p:txBody>
      </p:sp>
    </p:spTree>
    <p:extLst>
      <p:ext uri="{BB962C8B-B14F-4D97-AF65-F5344CB8AC3E}">
        <p14:creationId xmlns:p14="http://schemas.microsoft.com/office/powerpoint/2010/main" val="1402839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3524249" y="6079693"/>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err="1">
                <a:latin typeface="Montserrat" pitchFamily="2" charset="77"/>
                <a:ea typeface="Calibri" pitchFamily="34" charset="0"/>
                <a:cs typeface="Calibri" pitchFamily="34" charset="0"/>
              </a:rPr>
              <a:t>OxyFiring</a:t>
            </a:r>
            <a:r>
              <a:rPr lang="en-AU" sz="2800" b="1" kern="0" dirty="0">
                <a:latin typeface="Montserrat" pitchFamily="2" charset="77"/>
                <a:ea typeface="Calibri" pitchFamily="34" charset="0"/>
                <a:cs typeface="Calibri" pitchFamily="34" charset="0"/>
              </a:rPr>
              <a:t> Combustion</a:t>
            </a:r>
            <a:endParaRPr lang="en-GB" sz="2800" b="1" kern="0" dirty="0">
              <a:latin typeface="Montserrat" pitchFamily="2" charset="77"/>
              <a:ea typeface="Calibri" pitchFamily="34" charset="0"/>
              <a:cs typeface="Calibri" pitchFamily="34" charset="0"/>
            </a:endParaRPr>
          </a:p>
        </p:txBody>
      </p:sp>
      <p:pic>
        <p:nvPicPr>
          <p:cNvPr id="2" name="Content Placeholder 6" descr="oxyfuels_capture_media.jpg">
            <a:extLst>
              <a:ext uri="{FF2B5EF4-FFF2-40B4-BE49-F238E27FC236}">
                <a16:creationId xmlns:a16="http://schemas.microsoft.com/office/drawing/2014/main" id="{DC35A572-2B58-0043-1308-FA90355B69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24249" y="1715286"/>
            <a:ext cx="5143500" cy="43672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4433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Oxy-Fuel Combustion Capture - Courtesy of www.co2crc.com.au">
            <a:hlinkClick r:id="rId3"/>
            <a:extLst>
              <a:ext uri="{FF2B5EF4-FFF2-40B4-BE49-F238E27FC236}">
                <a16:creationId xmlns:a16="http://schemas.microsoft.com/office/drawing/2014/main" id="{19E7EDFE-32DA-3443-BC0E-4CE574BE62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1884" y="4770020"/>
            <a:ext cx="67865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3837" y="2719137"/>
            <a:ext cx="11564609" cy="433137"/>
          </a:xfrm>
        </p:spPr>
        <p:txBody>
          <a:bodyPr/>
          <a:lstStyle/>
          <a:p>
            <a:pPr eaLnBrk="1" hangingPunct="1">
              <a:buFont typeface="Arial" charset="0"/>
              <a:buNone/>
              <a:defRPr/>
            </a:pPr>
            <a:r>
              <a:rPr lang="en-US" sz="2000" dirty="0">
                <a:solidFill>
                  <a:schemeClr val="tx1">
                    <a:lumMod val="65000"/>
                    <a:lumOff val="35000"/>
                  </a:schemeClr>
                </a:solidFill>
                <a:ea typeface="ＭＳ Ｐゴシック" pitchFamily="34" charset="-128"/>
                <a:cs typeface="Arial" charset="0"/>
              </a:rPr>
              <a:t>ADVANTAGES</a:t>
            </a:r>
          </a:p>
          <a:p>
            <a:pPr eaLnBrk="1" hangingPunct="1">
              <a:buFont typeface="Arial" charset="0"/>
              <a:buNone/>
              <a:defRPr/>
            </a:pPr>
            <a:r>
              <a:rPr lang="en-US" sz="2000" dirty="0">
                <a:ea typeface="ＭＳ Ｐゴシック" pitchFamily="34" charset="-128"/>
                <a:cs typeface="Arial" charset="0"/>
              </a:rPr>
              <a:t>Potentially 100% CO</a:t>
            </a:r>
            <a:r>
              <a:rPr lang="en-US" sz="2000" baseline="-25000" dirty="0">
                <a:ea typeface="ＭＳ Ｐゴシック" pitchFamily="34" charset="-128"/>
                <a:cs typeface="Arial" charset="0"/>
              </a:rPr>
              <a:t>2</a:t>
            </a:r>
            <a:r>
              <a:rPr lang="en-US" sz="2000" dirty="0">
                <a:ea typeface="ＭＳ Ｐゴシック" pitchFamily="34" charset="-128"/>
                <a:cs typeface="Arial" charset="0"/>
              </a:rPr>
              <a:t> capture</a:t>
            </a:r>
          </a:p>
          <a:p>
            <a:pPr eaLnBrk="1" hangingPunct="1">
              <a:buFont typeface="Arial" charset="0"/>
              <a:buNone/>
              <a:defRPr/>
            </a:pPr>
            <a:r>
              <a:rPr lang="en-US" sz="2000" dirty="0">
                <a:ea typeface="ＭＳ Ｐゴシック" pitchFamily="34" charset="-128"/>
                <a:cs typeface="Arial" charset="0"/>
              </a:rPr>
              <a:t>More complete combustion - few other harmful emissions</a:t>
            </a:r>
          </a:p>
          <a:p>
            <a:pPr eaLnBrk="1" hangingPunct="1">
              <a:buFont typeface="Arial" charset="0"/>
              <a:buNone/>
              <a:defRPr/>
            </a:pPr>
            <a:r>
              <a:rPr lang="en-US" sz="2000" dirty="0">
                <a:ea typeface="ＭＳ Ｐゴシック" pitchFamily="34" charset="-128"/>
                <a:cs typeface="Arial" charset="0"/>
              </a:rPr>
              <a:t>Possible to retrofit.</a:t>
            </a:r>
          </a:p>
          <a:p>
            <a:pPr eaLnBrk="1" hangingPunct="1">
              <a:buFont typeface="Arial" charset="0"/>
              <a:buNone/>
              <a:defRPr/>
            </a:pPr>
            <a:endParaRPr lang="en-US" sz="2000" dirty="0">
              <a:ea typeface="ＭＳ Ｐゴシック" pitchFamily="34" charset="-128"/>
              <a:cs typeface="Arial" charset="0"/>
            </a:endParaRPr>
          </a:p>
          <a:p>
            <a:pPr eaLnBrk="1" hangingPunct="1">
              <a:buFont typeface="Arial" charset="0"/>
              <a:buNone/>
              <a:defRPr/>
            </a:pPr>
            <a:r>
              <a:rPr lang="en-US" sz="2000" dirty="0">
                <a:solidFill>
                  <a:schemeClr val="tx1">
                    <a:lumMod val="65000"/>
                    <a:lumOff val="35000"/>
                  </a:schemeClr>
                </a:solidFill>
                <a:ea typeface="ＭＳ Ｐゴシック" pitchFamily="34" charset="-128"/>
                <a:cs typeface="Arial" charset="0"/>
              </a:rPr>
              <a:t>DISADVANTAGES</a:t>
            </a:r>
          </a:p>
          <a:p>
            <a:pPr eaLnBrk="1" hangingPunct="1">
              <a:buFont typeface="Arial" charset="0"/>
              <a:buNone/>
              <a:defRPr/>
            </a:pPr>
            <a:r>
              <a:rPr lang="en-US" sz="2000" dirty="0">
                <a:ea typeface="ＭＳ Ｐゴシック" pitchFamily="34" charset="-128"/>
                <a:cs typeface="Arial" charset="0"/>
              </a:rPr>
              <a:t>Requires large amounts of energy.</a:t>
            </a:r>
            <a:endParaRPr lang="en-GB" sz="2000" dirty="0">
              <a:ea typeface="ＭＳ Ｐゴシック" pitchFamily="34" charset="-128"/>
              <a:cs typeface="Arial" charset="0"/>
            </a:endParaRPr>
          </a:p>
          <a:p>
            <a:pPr indent="0" eaLnBrk="1" hangingPunct="1"/>
            <a:endParaRPr lang="en-GB" altLang="en-US" sz="2000" dirty="0">
              <a:ea typeface="ＭＳ Ｐゴシック" panose="020B0600070205080204" pitchFamily="34" charset="-128"/>
              <a:cs typeface="Arial" panose="020B0604020202020204" pitchFamily="34" charset="0"/>
            </a:endParaRPr>
          </a:p>
          <a:p>
            <a:endParaRPr lang="en-AU" sz="2000"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Advantages &amp; Disadvantages</a:t>
            </a:r>
            <a:endParaRPr lang="en-GB" sz="2800" b="1" kern="0" dirty="0">
              <a:latin typeface="Montserrat" pitchFamily="2" charset="77"/>
              <a:ea typeface="Calibri" pitchFamily="34" charset="0"/>
              <a:cs typeface="Calibri" pitchFamily="34" charset="0"/>
            </a:endParaRPr>
          </a:p>
        </p:txBody>
      </p:sp>
      <p:sp>
        <p:nvSpPr>
          <p:cNvPr id="3" name="TextBox 6">
            <a:extLst>
              <a:ext uri="{FF2B5EF4-FFF2-40B4-BE49-F238E27FC236}">
                <a16:creationId xmlns:a16="http://schemas.microsoft.com/office/drawing/2014/main" id="{A17ED16B-7FDE-03B9-94CE-2F31F574DA34}"/>
              </a:ext>
            </a:extLst>
          </p:cNvPr>
          <p:cNvSpPr txBox="1">
            <a:spLocks noChangeArrowheads="1"/>
          </p:cNvSpPr>
          <p:nvPr/>
        </p:nvSpPr>
        <p:spPr bwMode="auto">
          <a:xfrm>
            <a:off x="6464300" y="6214646"/>
            <a:ext cx="5324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r>
              <a:rPr lang="en-AU" altLang="en-US" sz="1200" dirty="0">
                <a:solidFill>
                  <a:srgbClr val="F39071"/>
                </a:solidFill>
                <a:latin typeface="Montserrat" pitchFamily="2" charset="77"/>
              </a:rPr>
              <a:t>Image courtesy of CO2CRC: </a:t>
            </a:r>
            <a:r>
              <a:rPr lang="en-AU" altLang="en-US" sz="12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200" dirty="0">
                <a:solidFill>
                  <a:srgbClr val="F39071"/>
                </a:solidFill>
                <a:latin typeface="Montserrat" pitchFamily="2" charset="77"/>
              </a:rPr>
              <a:t>  </a:t>
            </a:r>
            <a:endParaRPr lang="en-GB" altLang="en-US" sz="1200" dirty="0">
              <a:solidFill>
                <a:srgbClr val="F39071"/>
              </a:solidFill>
              <a:latin typeface="Montserrat" pitchFamily="2" charset="77"/>
            </a:endParaRPr>
          </a:p>
        </p:txBody>
      </p:sp>
    </p:spTree>
    <p:extLst>
      <p:ext uri="{BB962C8B-B14F-4D97-AF65-F5344CB8AC3E}">
        <p14:creationId xmlns:p14="http://schemas.microsoft.com/office/powerpoint/2010/main" val="2513486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4589" y="2092743"/>
            <a:ext cx="11476873" cy="433137"/>
          </a:xfrm>
        </p:spPr>
        <p:txBody>
          <a:bodyPr/>
          <a:lstStyle/>
          <a:p>
            <a:pPr eaLnBrk="1" hangingPunct="1"/>
            <a:r>
              <a:rPr lang="en-US" altLang="en-US" sz="1300" dirty="0">
                <a:latin typeface="Montserrat" pitchFamily="2" charset="77"/>
                <a:ea typeface="ＭＳ Ｐゴシック" panose="020B0600070205080204" pitchFamily="34" charset="-128"/>
                <a:cs typeface="Arial" panose="020B0604020202020204" pitchFamily="34" charset="0"/>
              </a:rPr>
              <a:t>Deep geological storage of carbon dioxide from major industrial sources.</a:t>
            </a:r>
          </a:p>
          <a:p>
            <a:pPr eaLnBrk="1" hangingPunct="1"/>
            <a:endParaRPr lang="en-US" altLang="en-US" sz="1300" dirty="0">
              <a:latin typeface="Montserrat" pitchFamily="2" charset="77"/>
              <a:ea typeface="ＭＳ Ｐゴシック" panose="020B0600070205080204" pitchFamily="34" charset="-128"/>
              <a:cs typeface="Arial" panose="020B0604020202020204" pitchFamily="34" charset="0"/>
            </a:endParaRPr>
          </a:p>
          <a:p>
            <a:pPr eaLnBrk="1" hangingPunct="1"/>
            <a:r>
              <a:rPr lang="en-US" altLang="en-US" sz="1300" dirty="0">
                <a:latin typeface="Montserrat" pitchFamily="2" charset="77"/>
                <a:ea typeface="ＭＳ Ｐゴシック" panose="020B0600070205080204" pitchFamily="34" charset="-128"/>
                <a:cs typeface="Arial" panose="020B0604020202020204" pitchFamily="34" charset="0"/>
              </a:rPr>
              <a:t>Can be stored in: </a:t>
            </a:r>
          </a:p>
          <a:p>
            <a:pPr marL="479425" lvl="1" indent="-182563" eaLnBrk="1" hangingPunct="1">
              <a:buClr>
                <a:srgbClr val="F39071"/>
              </a:buClr>
            </a:pPr>
            <a:r>
              <a:rPr lang="en-US" altLang="en-US" sz="1300" dirty="0">
                <a:latin typeface="Montserrat" pitchFamily="2" charset="77"/>
                <a:ea typeface="ＭＳ Ｐゴシック" panose="020B0600070205080204" pitchFamily="34" charset="-128"/>
                <a:cs typeface="Arial" panose="020B0604020202020204" pitchFamily="34" charset="0"/>
              </a:rPr>
              <a:t>Depleted Oil and Gas Reservoirs</a:t>
            </a:r>
          </a:p>
          <a:p>
            <a:pPr marL="479425" lvl="1" indent="-182563" eaLnBrk="1" hangingPunct="1">
              <a:buClr>
                <a:srgbClr val="F39071"/>
              </a:buClr>
            </a:pPr>
            <a:r>
              <a:rPr lang="en-US" altLang="en-US" sz="1300" dirty="0">
                <a:latin typeface="Montserrat" pitchFamily="2" charset="77"/>
                <a:ea typeface="ＭＳ Ｐゴシック" panose="020B0600070205080204" pitchFamily="34" charset="-128"/>
                <a:cs typeface="Arial" panose="020B0604020202020204" pitchFamily="34" charset="0"/>
              </a:rPr>
              <a:t>Deep Saline Aquifers</a:t>
            </a:r>
          </a:p>
          <a:p>
            <a:pPr marL="479425" lvl="1" indent="-182563" eaLnBrk="1" hangingPunct="1">
              <a:buClr>
                <a:srgbClr val="F39071"/>
              </a:buClr>
            </a:pPr>
            <a:r>
              <a:rPr lang="en-US" altLang="en-US" sz="1300" dirty="0" err="1">
                <a:latin typeface="Montserrat" pitchFamily="2" charset="77"/>
                <a:ea typeface="ＭＳ Ｐゴシック" panose="020B0600070205080204" pitchFamily="34" charset="-128"/>
                <a:cs typeface="Arial" panose="020B0604020202020204" pitchFamily="34" charset="0"/>
              </a:rPr>
              <a:t>Unminable</a:t>
            </a:r>
            <a:r>
              <a:rPr lang="en-US" altLang="en-US" sz="1300" dirty="0">
                <a:latin typeface="Montserrat" pitchFamily="2" charset="77"/>
                <a:ea typeface="ＭＳ Ｐゴシック" panose="020B0600070205080204" pitchFamily="34" charset="-128"/>
                <a:cs typeface="Arial" panose="020B0604020202020204" pitchFamily="34" charset="0"/>
              </a:rPr>
              <a:t> Coal Seams</a:t>
            </a:r>
          </a:p>
          <a:p>
            <a:pPr eaLnBrk="1" hangingPunct="1"/>
            <a:endParaRPr lang="en-US" altLang="en-US" sz="1300" dirty="0">
              <a:latin typeface="Montserrat" pitchFamily="2" charset="77"/>
              <a:ea typeface="ＭＳ Ｐゴシック" panose="020B0600070205080204" pitchFamily="34" charset="-128"/>
              <a:cs typeface="Arial" panose="020B0604020202020204" pitchFamily="34" charset="0"/>
            </a:endParaRPr>
          </a:p>
          <a:p>
            <a:pPr eaLnBrk="1" hangingPunct="1"/>
            <a:r>
              <a:rPr lang="en-US" altLang="en-US" sz="1300" dirty="0">
                <a:latin typeface="Montserrat" pitchFamily="2" charset="77"/>
                <a:ea typeface="ＭＳ Ｐゴシック" panose="020B0600070205080204" pitchFamily="34" charset="-128"/>
                <a:cs typeface="Arial" panose="020B0604020202020204" pitchFamily="34" charset="0"/>
              </a:rPr>
              <a:t>Conditions for storage: </a:t>
            </a:r>
          </a:p>
          <a:p>
            <a:pPr marL="479425" lvl="1" indent="-182563" eaLnBrk="1" hangingPunct="1">
              <a:buClr>
                <a:srgbClr val="F39071"/>
              </a:buClr>
            </a:pPr>
            <a:r>
              <a:rPr lang="en-US" altLang="en-US" sz="1300" dirty="0">
                <a:latin typeface="Montserrat" pitchFamily="2" charset="77"/>
                <a:ea typeface="ＭＳ Ｐゴシック" panose="020B0600070205080204" pitchFamily="34" charset="-128"/>
                <a:cs typeface="Arial" panose="020B0604020202020204" pitchFamily="34" charset="0"/>
              </a:rPr>
              <a:t>Deep, high pressure</a:t>
            </a:r>
          </a:p>
          <a:p>
            <a:pPr marL="479425" lvl="1" indent="-182563" eaLnBrk="1" hangingPunct="1">
              <a:buClr>
                <a:srgbClr val="F39071"/>
              </a:buClr>
            </a:pPr>
            <a:r>
              <a:rPr lang="en-US" altLang="en-US" sz="1300" dirty="0">
                <a:latin typeface="Montserrat" pitchFamily="2" charset="77"/>
                <a:ea typeface="ＭＳ Ｐゴシック" panose="020B0600070205080204" pitchFamily="34" charset="-128"/>
                <a:cs typeface="Arial" panose="020B0604020202020204" pitchFamily="34" charset="0"/>
              </a:rPr>
              <a:t>Porous rocks capped by impermeable rock strata</a:t>
            </a:r>
          </a:p>
          <a:p>
            <a:pPr marL="479425" lvl="1" indent="-182563" eaLnBrk="1" hangingPunct="1"/>
            <a:endParaRPr lang="en-US" altLang="en-US" sz="1300" dirty="0">
              <a:latin typeface="Montserrat" pitchFamily="2" charset="77"/>
              <a:ea typeface="ＭＳ Ｐゴシック" panose="020B0600070205080204" pitchFamily="34" charset="-128"/>
              <a:cs typeface="Arial" panose="020B0604020202020204" pitchFamily="34" charset="0"/>
            </a:endParaRPr>
          </a:p>
          <a:p>
            <a:pPr eaLnBrk="1" hangingPunct="1"/>
            <a:r>
              <a:rPr lang="en-US" altLang="en-US" sz="1300" dirty="0">
                <a:latin typeface="Montserrat" pitchFamily="2" charset="77"/>
                <a:ea typeface="ＭＳ Ｐゴシック" panose="020B0600070205080204" pitchFamily="34" charset="-128"/>
                <a:cs typeface="Arial" panose="020B0604020202020204" pitchFamily="34" charset="0"/>
              </a:rPr>
              <a:t>   Trapping Mechanisms</a:t>
            </a:r>
          </a:p>
          <a:p>
            <a:pPr marL="990600" lvl="2" indent="-274638" eaLnBrk="1" hangingPunct="1">
              <a:buClr>
                <a:srgbClr val="F39071"/>
              </a:buClr>
              <a:buFont typeface="Arial" panose="020B0604020202020204" pitchFamily="34" charset="0"/>
              <a:buChar char="–"/>
            </a:pPr>
            <a:r>
              <a:rPr lang="en-US" altLang="en-US" sz="1300" dirty="0">
                <a:latin typeface="Montserrat" pitchFamily="2" charset="77"/>
                <a:ea typeface="ＭＳ Ｐゴシック" panose="020B0600070205080204" pitchFamily="34" charset="-128"/>
                <a:cs typeface="Arial" panose="020B0604020202020204" pitchFamily="34" charset="0"/>
              </a:rPr>
              <a:t>Structural – rock strata keeps in place</a:t>
            </a:r>
          </a:p>
          <a:p>
            <a:pPr marL="990600" lvl="2" indent="-274638" eaLnBrk="1" hangingPunct="1">
              <a:buClr>
                <a:srgbClr val="F39071"/>
              </a:buClr>
              <a:buFont typeface="Arial" panose="020B0604020202020204" pitchFamily="34" charset="0"/>
              <a:buChar char="–"/>
            </a:pPr>
            <a:r>
              <a:rPr lang="en-US" altLang="en-US" sz="1300" dirty="0">
                <a:latin typeface="Montserrat" pitchFamily="2" charset="77"/>
                <a:ea typeface="ＭＳ Ｐゴシック" panose="020B0600070205080204" pitchFamily="34" charset="-128"/>
                <a:cs typeface="Arial" panose="020B0604020202020204" pitchFamily="34" charset="0"/>
              </a:rPr>
              <a:t>Solubility Trapping – dissolution of CO</a:t>
            </a:r>
            <a:r>
              <a:rPr lang="en-US" altLang="en-US" sz="1300" baseline="-25000" dirty="0">
                <a:latin typeface="Montserrat" pitchFamily="2" charset="77"/>
                <a:ea typeface="ＭＳ Ｐゴシック" panose="020B0600070205080204" pitchFamily="34" charset="-128"/>
                <a:cs typeface="Arial" panose="020B0604020202020204" pitchFamily="34" charset="0"/>
              </a:rPr>
              <a:t>2</a:t>
            </a:r>
            <a:r>
              <a:rPr lang="en-US" altLang="en-US" sz="1300" dirty="0">
                <a:latin typeface="Montserrat" pitchFamily="2" charset="77"/>
                <a:ea typeface="ＭＳ Ｐゴシック" panose="020B0600070205080204" pitchFamily="34" charset="-128"/>
                <a:cs typeface="Arial" panose="020B0604020202020204" pitchFamily="34" charset="0"/>
              </a:rPr>
              <a:t> into saline water</a:t>
            </a:r>
          </a:p>
          <a:p>
            <a:pPr marL="990600" lvl="2" indent="-274638" eaLnBrk="1" hangingPunct="1">
              <a:buClr>
                <a:srgbClr val="F39071"/>
              </a:buClr>
              <a:buFont typeface="Arial" panose="020B0604020202020204" pitchFamily="34" charset="0"/>
              <a:buChar char="–"/>
            </a:pPr>
            <a:r>
              <a:rPr lang="en-US" altLang="en-US" sz="1300" dirty="0">
                <a:solidFill>
                  <a:srgbClr val="F39071"/>
                </a:solidFill>
                <a:latin typeface="Montserrat" pitchFamily="2" charset="77"/>
                <a:ea typeface="ＭＳ Ｐゴシック" panose="020B0600070205080204" pitchFamily="34" charset="-128"/>
                <a:cs typeface="Arial" panose="020B0604020202020204" pitchFamily="34" charset="0"/>
                <a:hlinkClick r:id="rId3">
                  <a:extLst>
                    <a:ext uri="{A12FA001-AC4F-418D-AE19-62706E023703}">
                      <ahyp:hlinkClr xmlns:ahyp="http://schemas.microsoft.com/office/drawing/2018/hyperlinkcolor" val="tx"/>
                    </a:ext>
                  </a:extLst>
                </a:hlinkClick>
              </a:rPr>
              <a:t>Geosequestration</a:t>
            </a:r>
            <a:endParaRPr lang="en-US" altLang="en-US" sz="1300" dirty="0">
              <a:solidFill>
                <a:srgbClr val="F39071"/>
              </a:solidFill>
              <a:latin typeface="Montserrat" pitchFamily="2" charset="77"/>
              <a:ea typeface="ＭＳ Ｐゴシック" panose="020B0600070205080204" pitchFamily="34" charset="-128"/>
              <a:cs typeface="Arial" panose="020B0604020202020204" pitchFamily="34" charset="0"/>
            </a:endParaRPr>
          </a:p>
          <a:p>
            <a:pPr marL="990600" lvl="2" indent="-274638" eaLnBrk="1" hangingPunct="1">
              <a:buClr>
                <a:srgbClr val="F39071"/>
              </a:buClr>
              <a:buFont typeface="Arial" panose="020B0604020202020204" pitchFamily="34" charset="0"/>
              <a:buChar char="–"/>
            </a:pPr>
            <a:r>
              <a:rPr lang="en-US" altLang="en-US" sz="1300" dirty="0">
                <a:latin typeface="Montserrat" pitchFamily="2" charset="77"/>
                <a:ea typeface="ＭＳ Ｐゴシック" panose="020B0600070205080204" pitchFamily="34" charset="-128"/>
                <a:cs typeface="Arial" panose="020B0604020202020204" pitchFamily="34" charset="0"/>
              </a:rPr>
              <a:t>Geochemical / Mineral – react with host rocks forming stable carbonate minerals.</a:t>
            </a:r>
            <a:endParaRPr lang="en-GB" altLang="en-US" sz="1300" dirty="0">
              <a:latin typeface="Montserrat" pitchFamily="2" charset="77"/>
              <a:ea typeface="ＭＳ Ｐゴシック" panose="020B0600070205080204" pitchFamily="34" charset="-128"/>
              <a:cs typeface="Arial" panose="020B0604020202020204" pitchFamily="34" charset="0"/>
            </a:endParaRPr>
          </a:p>
          <a:p>
            <a:endParaRPr lang="en-AU" sz="1300" dirty="0">
              <a:latin typeface="Montserrat" pitchFamily="2" charset="77"/>
            </a:endParaRPr>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r>
              <a:rPr lang="en-AU" sz="2800" b="1" kern="0" dirty="0" err="1">
                <a:latin typeface="Montserrat" pitchFamily="2" charset="77"/>
                <a:ea typeface="Calibri" pitchFamily="34" charset="0"/>
                <a:cs typeface="Calibri" pitchFamily="34" charset="0"/>
              </a:rPr>
              <a:t>Geosequestration</a:t>
            </a:r>
            <a:endParaRPr lang="en-AU" dirty="0">
              <a:latin typeface="Montserrat" pitchFamily="2" charset="77"/>
            </a:endParaRPr>
          </a:p>
        </p:txBody>
      </p:sp>
      <p:pic>
        <p:nvPicPr>
          <p:cNvPr id="2" name="Picture 3">
            <a:extLst>
              <a:ext uri="{FF2B5EF4-FFF2-40B4-BE49-F238E27FC236}">
                <a16:creationId xmlns:a16="http://schemas.microsoft.com/office/drawing/2014/main" id="{DD85841F-BD32-0983-4336-0814494922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3825" y="2092743"/>
            <a:ext cx="3957637" cy="388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6">
            <a:extLst>
              <a:ext uri="{FF2B5EF4-FFF2-40B4-BE49-F238E27FC236}">
                <a16:creationId xmlns:a16="http://schemas.microsoft.com/office/drawing/2014/main" id="{1E6E90AF-3F1D-2F5A-90A4-1F8BD4A2D0F3}"/>
              </a:ext>
            </a:extLst>
          </p:cNvPr>
          <p:cNvSpPr txBox="1">
            <a:spLocks noChangeArrowheads="1"/>
          </p:cNvSpPr>
          <p:nvPr/>
        </p:nvSpPr>
        <p:spPr bwMode="auto">
          <a:xfrm>
            <a:off x="6377316" y="5976521"/>
            <a:ext cx="5324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r>
              <a:rPr lang="en-AU" altLang="en-US" sz="1000" dirty="0">
                <a:solidFill>
                  <a:srgbClr val="F39071"/>
                </a:solidFill>
                <a:latin typeface="Montserrat" pitchFamily="2" charset="77"/>
              </a:rPr>
              <a:t>Image courtesy of CO2CRC: </a:t>
            </a:r>
            <a:r>
              <a:rPr lang="en-AU" altLang="en-US" sz="1000" dirty="0">
                <a:solidFill>
                  <a:srgbClr val="F39071"/>
                </a:solidFill>
                <a:latin typeface="Montserrat" pitchFamily="2" charset="77"/>
                <a:hlinkClick r:id="rId5">
                  <a:extLst>
                    <a:ext uri="{A12FA001-AC4F-418D-AE19-62706E023703}">
                      <ahyp:hlinkClr xmlns:ahyp="http://schemas.microsoft.com/office/drawing/2018/hyperlinkcolor" val="tx"/>
                    </a:ext>
                  </a:extLst>
                </a:hlinkClick>
              </a:rPr>
              <a:t>www.co2crc.com.au</a:t>
            </a:r>
            <a:r>
              <a:rPr lang="en-AU" altLang="en-US" sz="1000" dirty="0">
                <a:solidFill>
                  <a:srgbClr val="F39071"/>
                </a:solidFill>
                <a:latin typeface="Montserrat" pitchFamily="2" charset="77"/>
              </a:rPr>
              <a:t>  </a:t>
            </a:r>
            <a:endParaRPr lang="en-GB" altLang="en-US" sz="1000" dirty="0">
              <a:solidFill>
                <a:srgbClr val="F39071"/>
              </a:solidFill>
              <a:latin typeface="Montserrat" pitchFamily="2" charset="77"/>
            </a:endParaRPr>
          </a:p>
        </p:txBody>
      </p:sp>
    </p:spTree>
    <p:extLst>
      <p:ext uri="{BB962C8B-B14F-4D97-AF65-F5344CB8AC3E}">
        <p14:creationId xmlns:p14="http://schemas.microsoft.com/office/powerpoint/2010/main" val="2080065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aus_regions_media.jpg">
            <a:extLst>
              <a:ext uri="{FF2B5EF4-FFF2-40B4-BE49-F238E27FC236}">
                <a16:creationId xmlns:a16="http://schemas.microsoft.com/office/drawing/2014/main" id="{3618177F-9D68-FFA3-B662-E75AF4A5BA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9742" y="1663867"/>
            <a:ext cx="6212515" cy="441582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3524249" y="6079693"/>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4">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Potential CO</a:t>
            </a:r>
            <a:r>
              <a:rPr lang="en-AU" sz="2800" b="1" kern="0" baseline="-25000" dirty="0">
                <a:latin typeface="Montserrat" pitchFamily="2" charset="77"/>
                <a:ea typeface="Calibri" pitchFamily="34" charset="0"/>
                <a:cs typeface="Calibri" pitchFamily="34" charset="0"/>
              </a:rPr>
              <a:t>2</a:t>
            </a:r>
            <a:r>
              <a:rPr lang="en-AU" sz="2800" b="1" kern="0" dirty="0">
                <a:latin typeface="Montserrat" pitchFamily="2" charset="77"/>
                <a:ea typeface="Calibri" pitchFamily="34" charset="0"/>
                <a:cs typeface="Calibri" pitchFamily="34" charset="0"/>
              </a:rPr>
              <a:t> storage sites</a:t>
            </a:r>
            <a:endParaRPr lang="en-GB" sz="2800" b="1" kern="0" dirty="0">
              <a:latin typeface="Montserrat" pitchFamily="2" charset="77"/>
              <a:ea typeface="Calibri" pitchFamily="34" charset="0"/>
              <a:cs typeface="Calibri" pitchFamily="34" charset="0"/>
            </a:endParaRPr>
          </a:p>
        </p:txBody>
      </p:sp>
    </p:spTree>
    <p:extLst>
      <p:ext uri="{BB962C8B-B14F-4D97-AF65-F5344CB8AC3E}">
        <p14:creationId xmlns:p14="http://schemas.microsoft.com/office/powerpoint/2010/main" val="326576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955AA-5FF6-B658-8EE3-D099E13AB931}"/>
              </a:ext>
            </a:extLst>
          </p:cNvPr>
          <p:cNvSpPr>
            <a:spLocks noGrp="1"/>
          </p:cNvSpPr>
          <p:nvPr>
            <p:ph type="body" sz="quarter" idx="12"/>
          </p:nvPr>
        </p:nvSpPr>
        <p:spPr>
          <a:xfrm>
            <a:off x="224590" y="2219074"/>
            <a:ext cx="4319588" cy="433137"/>
          </a:xfrm>
        </p:spPr>
        <p:txBody>
          <a:bodyPr/>
          <a:lstStyle/>
          <a:p>
            <a:pPr eaLnBrk="1" hangingPunct="1"/>
            <a:r>
              <a:rPr lang="en-AU" altLang="en-US" sz="2800" dirty="0"/>
              <a:t>There are currently four commercial installations each storing 1 million tonnes of CO2 per year. </a:t>
            </a:r>
          </a:p>
          <a:p>
            <a:pPr eaLnBrk="1" hangingPunct="1"/>
            <a:endParaRPr lang="en-AU" altLang="en-US" sz="2800" dirty="0"/>
          </a:p>
          <a:p>
            <a:pPr eaLnBrk="1" hangingPunct="1"/>
            <a:r>
              <a:rPr lang="en-AU" altLang="en-US" sz="2800" dirty="0" err="1"/>
              <a:t>Sleipner</a:t>
            </a:r>
            <a:r>
              <a:rPr lang="en-AU" altLang="en-US" sz="2800" dirty="0"/>
              <a:t> (1996), Weyburn (2000), In Salah (2004), </a:t>
            </a:r>
            <a:r>
              <a:rPr lang="en-AU" altLang="en-US" sz="2800" dirty="0" err="1"/>
              <a:t>Snohvit</a:t>
            </a:r>
            <a:r>
              <a:rPr lang="en-AU" altLang="en-US" sz="2800" dirty="0"/>
              <a:t> (2008)</a:t>
            </a:r>
            <a:endParaRPr lang="en-GB" altLang="en-US" sz="2800" dirty="0"/>
          </a:p>
          <a:p>
            <a:endParaRPr lang="en-AU" dirty="0"/>
          </a:p>
        </p:txBody>
      </p:sp>
      <p:sp>
        <p:nvSpPr>
          <p:cNvPr id="9" name="Text Placeholder 1">
            <a:extLst>
              <a:ext uri="{FF2B5EF4-FFF2-40B4-BE49-F238E27FC236}">
                <a16:creationId xmlns:a16="http://schemas.microsoft.com/office/drawing/2014/main" id="{3984EEF0-605D-7BF8-FE8E-6A48819F0462}"/>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Active Projects Carbon Capture and Storage</a:t>
            </a:r>
            <a:endParaRPr lang="en-GB" sz="2800" b="1" kern="0" dirty="0">
              <a:latin typeface="Montserrat" pitchFamily="2" charset="77"/>
              <a:ea typeface="Calibri" pitchFamily="34" charset="0"/>
              <a:cs typeface="Calibri" pitchFamily="34" charset="0"/>
            </a:endParaRPr>
          </a:p>
        </p:txBody>
      </p:sp>
      <p:pic>
        <p:nvPicPr>
          <p:cNvPr id="2" name="Picture 2">
            <a:extLst>
              <a:ext uri="{FF2B5EF4-FFF2-40B4-BE49-F238E27FC236}">
                <a16:creationId xmlns:a16="http://schemas.microsoft.com/office/drawing/2014/main" id="{3C95B112-06D3-2550-BA1B-F62EB9F6A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337" t="16667" r="11247" b="7779"/>
          <a:stretch>
            <a:fillRect/>
          </a:stretch>
        </p:blipFill>
        <p:spPr bwMode="auto">
          <a:xfrm>
            <a:off x="6464300" y="1980573"/>
            <a:ext cx="5051425" cy="437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6">
            <a:extLst>
              <a:ext uri="{FF2B5EF4-FFF2-40B4-BE49-F238E27FC236}">
                <a16:creationId xmlns:a16="http://schemas.microsoft.com/office/drawing/2014/main" id="{A17ED16B-7FDE-03B9-94CE-2F31F574DA34}"/>
              </a:ext>
            </a:extLst>
          </p:cNvPr>
          <p:cNvSpPr txBox="1">
            <a:spLocks noChangeArrowheads="1"/>
          </p:cNvSpPr>
          <p:nvPr/>
        </p:nvSpPr>
        <p:spPr bwMode="auto">
          <a:xfrm>
            <a:off x="6464300" y="6214646"/>
            <a:ext cx="5324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200" dirty="0">
                <a:solidFill>
                  <a:srgbClr val="F39071"/>
                </a:solidFill>
                <a:latin typeface="Montserrat" pitchFamily="2" charset="77"/>
              </a:rPr>
              <a:t>Image courtesy of CO2CRC: </a:t>
            </a:r>
            <a:r>
              <a:rPr lang="en-AU" altLang="en-US" sz="1200" dirty="0">
                <a:solidFill>
                  <a:srgbClr val="F39071"/>
                </a:solidFill>
                <a:latin typeface="Montserrat" pitchFamily="2" charset="77"/>
                <a:hlinkClick r:id="rId4">
                  <a:extLst>
                    <a:ext uri="{A12FA001-AC4F-418D-AE19-62706E023703}">
                      <ahyp:hlinkClr xmlns:ahyp="http://schemas.microsoft.com/office/drawing/2018/hyperlinkcolor" val="tx"/>
                    </a:ext>
                  </a:extLst>
                </a:hlinkClick>
              </a:rPr>
              <a:t>www.co2crc.com.au</a:t>
            </a:r>
            <a:r>
              <a:rPr lang="en-AU" altLang="en-US" sz="1200" dirty="0">
                <a:solidFill>
                  <a:srgbClr val="F39071"/>
                </a:solidFill>
                <a:latin typeface="Montserrat" pitchFamily="2" charset="77"/>
              </a:rPr>
              <a:t>  </a:t>
            </a:r>
            <a:endParaRPr lang="en-GB" altLang="en-US" sz="1200" dirty="0">
              <a:solidFill>
                <a:srgbClr val="F39071"/>
              </a:solidFill>
              <a:latin typeface="Montserrat" pitchFamily="2" charset="77"/>
            </a:endParaRPr>
          </a:p>
        </p:txBody>
      </p:sp>
      <p:pic>
        <p:nvPicPr>
          <p:cNvPr id="5" name="Content Placeholder 3" descr="world_projects_a_media.jpg">
            <a:extLst>
              <a:ext uri="{FF2B5EF4-FFF2-40B4-BE49-F238E27FC236}">
                <a16:creationId xmlns:a16="http://schemas.microsoft.com/office/drawing/2014/main" id="{EFFDFE30-5094-D1A4-95EF-65197992F86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43475" y="1980573"/>
            <a:ext cx="6572250" cy="42340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878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3524249" y="6079693"/>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Proposed Projects Carbon Capture and Storage</a:t>
            </a:r>
            <a:endParaRPr lang="en-GB" sz="2800" b="1" kern="0" dirty="0">
              <a:latin typeface="Montserrat" pitchFamily="2" charset="77"/>
              <a:ea typeface="Calibri" pitchFamily="34" charset="0"/>
              <a:cs typeface="Calibri" pitchFamily="34" charset="0"/>
            </a:endParaRPr>
          </a:p>
        </p:txBody>
      </p:sp>
      <p:pic>
        <p:nvPicPr>
          <p:cNvPr id="2" name="Content Placeholder 3" descr="world_projects_p_media.jpg">
            <a:extLst>
              <a:ext uri="{FF2B5EF4-FFF2-40B4-BE49-F238E27FC236}">
                <a16:creationId xmlns:a16="http://schemas.microsoft.com/office/drawing/2014/main" id="{EF696041-941B-B53C-8D45-5C4F05690B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74155" y="1728788"/>
            <a:ext cx="6643688" cy="43509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533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3524249" y="6079693"/>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Aust Carbon Capture and Storage Projects</a:t>
            </a:r>
            <a:endParaRPr lang="en-GB" sz="2800" b="1" kern="0" dirty="0">
              <a:latin typeface="Montserrat" pitchFamily="2" charset="77"/>
              <a:ea typeface="Calibri" pitchFamily="34" charset="0"/>
              <a:cs typeface="Calibri" pitchFamily="34" charset="0"/>
            </a:endParaRPr>
          </a:p>
        </p:txBody>
      </p:sp>
      <p:pic>
        <p:nvPicPr>
          <p:cNvPr id="3" name="Picture 2" descr="http://www.co2crc.com.au/images/imagelibrary/gen_diag/aus_projects_media.jpg">
            <a:extLst>
              <a:ext uri="{FF2B5EF4-FFF2-40B4-BE49-F238E27FC236}">
                <a16:creationId xmlns:a16="http://schemas.microsoft.com/office/drawing/2014/main" id="{4A8C3079-AB67-E956-6DB0-A5C8F261D0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3088" y="1843088"/>
            <a:ext cx="6905821" cy="423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300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a:extLst>
              <a:ext uri="{FF2B5EF4-FFF2-40B4-BE49-F238E27FC236}">
                <a16:creationId xmlns:a16="http://schemas.microsoft.com/office/drawing/2014/main" id="{232F3A93-3D35-310F-EF80-6F1F6E3A5F13}"/>
              </a:ext>
            </a:extLst>
          </p:cNvPr>
          <p:cNvSpPr txBox="1">
            <a:spLocks noChangeArrowheads="1"/>
          </p:cNvSpPr>
          <p:nvPr/>
        </p:nvSpPr>
        <p:spPr bwMode="auto">
          <a:xfrm>
            <a:off x="3524249" y="6079693"/>
            <a:ext cx="5324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600" dirty="0">
                <a:solidFill>
                  <a:srgbClr val="F39071"/>
                </a:solidFill>
                <a:latin typeface="Montserrat" pitchFamily="2" charset="77"/>
              </a:rPr>
              <a:t>Image courtesy of CO2CRC: </a:t>
            </a:r>
            <a:r>
              <a:rPr lang="en-AU" altLang="en-US" sz="16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www.co2crc.com.au</a:t>
            </a:r>
            <a:r>
              <a:rPr lang="en-AU" altLang="en-US" sz="1600" dirty="0">
                <a:solidFill>
                  <a:srgbClr val="F39071"/>
                </a:solidFill>
                <a:latin typeface="Montserrat" pitchFamily="2" charset="77"/>
              </a:rPr>
              <a:t>  </a:t>
            </a:r>
            <a:endParaRPr lang="en-GB" altLang="en-US" sz="1600" dirty="0">
              <a:solidFill>
                <a:srgbClr val="F39071"/>
              </a:solidFill>
              <a:latin typeface="Montserrat" pitchFamily="2" charset="77"/>
            </a:endParaRPr>
          </a:p>
        </p:txBody>
      </p:sp>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CO</a:t>
            </a:r>
            <a:r>
              <a:rPr lang="en-AU" sz="2800" b="1" kern="0" baseline="-25000" dirty="0">
                <a:latin typeface="Montserrat" pitchFamily="2" charset="77"/>
                <a:ea typeface="Calibri" pitchFamily="34" charset="0"/>
                <a:cs typeface="Calibri" pitchFamily="34" charset="0"/>
              </a:rPr>
              <a:t>2</a:t>
            </a:r>
            <a:r>
              <a:rPr lang="en-AU" sz="2800" b="1" kern="0" dirty="0">
                <a:latin typeface="Montserrat" pitchFamily="2" charset="77"/>
                <a:ea typeface="Calibri" pitchFamily="34" charset="0"/>
                <a:cs typeface="Calibri" pitchFamily="34" charset="0"/>
              </a:rPr>
              <a:t> CRC Project</a:t>
            </a:r>
            <a:endParaRPr lang="en-GB" sz="2800" b="1" kern="0" dirty="0">
              <a:latin typeface="Montserrat" pitchFamily="2" charset="77"/>
              <a:ea typeface="Calibri" pitchFamily="34" charset="0"/>
              <a:cs typeface="Calibri" pitchFamily="34" charset="0"/>
            </a:endParaRPr>
          </a:p>
        </p:txBody>
      </p:sp>
      <p:pic>
        <p:nvPicPr>
          <p:cNvPr id="2" name="Content Placeholder 3" descr="ccsprocess_media.jpg">
            <a:extLst>
              <a:ext uri="{FF2B5EF4-FFF2-40B4-BE49-F238E27FC236}">
                <a16:creationId xmlns:a16="http://schemas.microsoft.com/office/drawing/2014/main" id="{FB5FB2C1-FB38-5BCC-888C-EFC1E3F4C5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07115" y="1725570"/>
            <a:ext cx="6577765" cy="435412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252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4BA645ED-0A3B-30A9-916B-2F99D80E3A27}"/>
              </a:ext>
            </a:extLst>
          </p:cNvPr>
          <p:cNvSpPr>
            <a:spLocks noGrp="1"/>
          </p:cNvSpPr>
          <p:nvPr>
            <p:ph type="body" sz="quarter" idx="10"/>
          </p:nvPr>
        </p:nvSpPr>
        <p:spPr>
          <a:xfrm>
            <a:off x="224590" y="304800"/>
            <a:ext cx="9224963" cy="1074738"/>
          </a:xfrm>
        </p:spPr>
        <p:txBody>
          <a:bodyPr anchor="ctr"/>
          <a:lstStyle/>
          <a:p>
            <a:pPr>
              <a:defRPr/>
            </a:pPr>
            <a:r>
              <a:rPr lang="en-AU" sz="2800" b="1" kern="0" dirty="0">
                <a:latin typeface="Montserrat" pitchFamily="2" charset="77"/>
                <a:ea typeface="Calibri" pitchFamily="34" charset="0"/>
                <a:cs typeface="Calibri" pitchFamily="34" charset="0"/>
              </a:rPr>
              <a:t>Useful Websites</a:t>
            </a:r>
            <a:endParaRPr lang="en-GB" sz="2800" b="1" kern="0" dirty="0">
              <a:latin typeface="Montserrat" pitchFamily="2" charset="77"/>
              <a:ea typeface="Calibri" pitchFamily="34" charset="0"/>
              <a:cs typeface="Calibri" pitchFamily="34" charset="0"/>
            </a:endParaRPr>
          </a:p>
        </p:txBody>
      </p:sp>
      <p:sp>
        <p:nvSpPr>
          <p:cNvPr id="4" name="Text Placeholder 3">
            <a:extLst>
              <a:ext uri="{FF2B5EF4-FFF2-40B4-BE49-F238E27FC236}">
                <a16:creationId xmlns:a16="http://schemas.microsoft.com/office/drawing/2014/main" id="{BD69236E-123A-2CED-74B5-A560436F7226}"/>
              </a:ext>
            </a:extLst>
          </p:cNvPr>
          <p:cNvSpPr txBox="1">
            <a:spLocks/>
          </p:cNvSpPr>
          <p:nvPr/>
        </p:nvSpPr>
        <p:spPr>
          <a:xfrm>
            <a:off x="224590" y="2047624"/>
            <a:ext cx="11606213" cy="433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kern="1200">
                <a:solidFill>
                  <a:schemeClr val="tx1">
                    <a:lumMod val="75000"/>
                    <a:lumOff val="25000"/>
                  </a:schemeClr>
                </a:solidFill>
                <a:latin typeface="Montserra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1" hangingPunct="1">
              <a:buClr>
                <a:srgbClr val="F39071"/>
              </a:buClr>
              <a:buFont typeface="Arial" panose="020B0604020202020204" pitchFamily="34" charset="0"/>
              <a:buChar char="•"/>
            </a:pPr>
            <a:r>
              <a:rPr lang="en-GB" altLang="en-US" sz="2400" dirty="0">
                <a:latin typeface="Montserrat" pitchFamily="2" charset="77"/>
              </a:rPr>
              <a:t> </a:t>
            </a:r>
            <a:r>
              <a:rPr lang="en-GB" altLang="en-US" sz="2400" dirty="0" err="1">
                <a:latin typeface="Montserrat" pitchFamily="2" charset="77"/>
              </a:rPr>
              <a:t>OresomeResources</a:t>
            </a:r>
            <a:endParaRPr lang="en-GB" altLang="en-US" sz="2400" dirty="0">
              <a:latin typeface="Montserrat" pitchFamily="2" charset="77"/>
            </a:endParaRPr>
          </a:p>
          <a:p>
            <a:pPr eaLnBrk="1" hangingPunct="1">
              <a:buClr>
                <a:srgbClr val="F39071"/>
              </a:buClr>
            </a:pPr>
            <a:r>
              <a:rPr lang="en-US" altLang="en-US" sz="2400" dirty="0">
                <a:latin typeface="Montserrat" pitchFamily="2" charset="77"/>
              </a:rPr>
              <a:t>	</a:t>
            </a:r>
            <a:r>
              <a:rPr lang="en-US" altLang="en-US" sz="2400" dirty="0">
                <a:solidFill>
                  <a:srgbClr val="F39071"/>
                </a:solidFill>
                <a:latin typeface="Montserrat" pitchFamily="2" charset="77"/>
                <a:hlinkClick r:id="rId3">
                  <a:extLst>
                    <a:ext uri="{A12FA001-AC4F-418D-AE19-62706E023703}">
                      <ahyp:hlinkClr xmlns:ahyp="http://schemas.microsoft.com/office/drawing/2018/hyperlinkcolor" val="tx"/>
                    </a:ext>
                  </a:extLst>
                </a:hlinkClick>
              </a:rPr>
              <a:t>www.oresomeresources.com</a:t>
            </a:r>
            <a:endParaRPr lang="en-GB" altLang="en-US" sz="2400" dirty="0">
              <a:solidFill>
                <a:srgbClr val="F39071"/>
              </a:solidFill>
              <a:latin typeface="Montserrat" pitchFamily="2" charset="77"/>
            </a:endParaRPr>
          </a:p>
          <a:p>
            <a:pPr marL="342900" indent="-342900" eaLnBrk="1" hangingPunct="1">
              <a:buClr>
                <a:srgbClr val="F39071"/>
              </a:buClr>
              <a:buFont typeface="Arial" panose="020B0604020202020204" pitchFamily="34" charset="0"/>
              <a:buChar char="•"/>
            </a:pPr>
            <a:r>
              <a:rPr lang="en-GB" altLang="en-US" sz="2400" dirty="0">
                <a:latin typeface="Montserrat" pitchFamily="2" charset="77"/>
              </a:rPr>
              <a:t>  New Gen Coal – Australian Coal Association</a:t>
            </a:r>
          </a:p>
          <a:p>
            <a:pPr eaLnBrk="1" hangingPunct="1">
              <a:buClr>
                <a:srgbClr val="F39071"/>
              </a:buClr>
            </a:pPr>
            <a:r>
              <a:rPr lang="en-US" altLang="en-US" sz="2400" dirty="0">
                <a:solidFill>
                  <a:srgbClr val="F39071"/>
                </a:solidFill>
                <a:latin typeface="Montserrat" pitchFamily="2" charset="77"/>
              </a:rPr>
              <a:t>	</a:t>
            </a:r>
            <a:r>
              <a:rPr lang="en-US" altLang="en-US" sz="2400" dirty="0">
                <a:solidFill>
                  <a:srgbClr val="F39071"/>
                </a:solidFill>
                <a:latin typeface="Montserrat" pitchFamily="2" charset="77"/>
                <a:hlinkClick r:id="rId4">
                  <a:extLst>
                    <a:ext uri="{A12FA001-AC4F-418D-AE19-62706E023703}">
                      <ahyp:hlinkClr xmlns:ahyp="http://schemas.microsoft.com/office/drawing/2018/hyperlinkcolor" val="tx"/>
                    </a:ext>
                  </a:extLst>
                </a:hlinkClick>
              </a:rPr>
              <a:t>www.newgencoal.com.au</a:t>
            </a:r>
            <a:endParaRPr lang="en-GB" altLang="en-US" sz="2400" dirty="0">
              <a:solidFill>
                <a:srgbClr val="F39071"/>
              </a:solidFill>
              <a:latin typeface="Montserrat" pitchFamily="2" charset="77"/>
            </a:endParaRPr>
          </a:p>
          <a:p>
            <a:pPr marL="342900" indent="-342900" eaLnBrk="1" hangingPunct="1">
              <a:buClr>
                <a:srgbClr val="F39071"/>
              </a:buClr>
              <a:buFont typeface="Arial" panose="020B0604020202020204" pitchFamily="34" charset="0"/>
              <a:buChar char="•"/>
            </a:pPr>
            <a:r>
              <a:rPr lang="en-GB" altLang="en-US" sz="2400" dirty="0">
                <a:latin typeface="Montserrat" pitchFamily="2" charset="77"/>
              </a:rPr>
              <a:t>  Callide Oxy-firing </a:t>
            </a:r>
          </a:p>
          <a:p>
            <a:pPr eaLnBrk="1" hangingPunct="1">
              <a:buClr>
                <a:srgbClr val="F39071"/>
              </a:buClr>
            </a:pPr>
            <a:r>
              <a:rPr lang="en-US" altLang="en-US" sz="2400" dirty="0">
                <a:solidFill>
                  <a:srgbClr val="F39071"/>
                </a:solidFill>
                <a:latin typeface="Montserrat" pitchFamily="2" charset="77"/>
              </a:rPr>
              <a:t>	</a:t>
            </a:r>
            <a:r>
              <a:rPr lang="en-US" altLang="en-US" sz="2400" dirty="0">
                <a:solidFill>
                  <a:srgbClr val="F39071"/>
                </a:solidFill>
                <a:latin typeface="Montserrat" pitchFamily="2" charset="77"/>
                <a:hlinkClick r:id="rId5">
                  <a:extLst>
                    <a:ext uri="{A12FA001-AC4F-418D-AE19-62706E023703}">
                      <ahyp:hlinkClr xmlns:ahyp="http://schemas.microsoft.com/office/drawing/2018/hyperlinkcolor" val="tx"/>
                    </a:ext>
                  </a:extLst>
                </a:hlinkClick>
              </a:rPr>
              <a:t>http://www.csenergy.com.au/</a:t>
            </a:r>
            <a:endParaRPr lang="en-GB" altLang="en-US" sz="2400" dirty="0">
              <a:solidFill>
                <a:srgbClr val="F39071"/>
              </a:solidFill>
              <a:latin typeface="Montserrat" pitchFamily="2" charset="77"/>
            </a:endParaRPr>
          </a:p>
          <a:p>
            <a:pPr marL="342900" indent="-342900" eaLnBrk="1" hangingPunct="1">
              <a:buClr>
                <a:srgbClr val="F39071"/>
              </a:buClr>
              <a:buFont typeface="Arial" panose="020B0604020202020204" pitchFamily="34" charset="0"/>
              <a:buChar char="•"/>
            </a:pPr>
            <a:r>
              <a:rPr lang="en-GB" altLang="en-US" sz="2400" dirty="0">
                <a:latin typeface="Montserrat" pitchFamily="2" charset="77"/>
              </a:rPr>
              <a:t>  Australian Academy of Technological Sciences and Engineering      </a:t>
            </a:r>
            <a:r>
              <a:rPr lang="en-GB" altLang="en-US" sz="2400" dirty="0">
                <a:solidFill>
                  <a:srgbClr val="F39071"/>
                </a:solidFill>
                <a:latin typeface="Montserrat" pitchFamily="2" charset="77"/>
              </a:rPr>
              <a:t>	</a:t>
            </a:r>
            <a:r>
              <a:rPr lang="en-GB" altLang="en-US" sz="2400" dirty="0">
                <a:solidFill>
                  <a:srgbClr val="F39071"/>
                </a:solidFill>
                <a:latin typeface="Montserrat" pitchFamily="2" charset="77"/>
                <a:hlinkClick r:id="rId6">
                  <a:extLst>
                    <a:ext uri="{A12FA001-AC4F-418D-AE19-62706E023703}">
                      <ahyp:hlinkClr xmlns:ahyp="http://schemas.microsoft.com/office/drawing/2018/hyperlinkcolor" val="tx"/>
                    </a:ext>
                  </a:extLst>
                </a:hlinkClick>
              </a:rPr>
              <a:t>http://www.atse.org.au/index.php?sectionid=1124</a:t>
            </a:r>
            <a:endParaRPr lang="en-GB" altLang="en-US" sz="2400" dirty="0">
              <a:solidFill>
                <a:srgbClr val="F39071"/>
              </a:solidFill>
              <a:latin typeface="Montserrat" pitchFamily="2" charset="77"/>
            </a:endParaRPr>
          </a:p>
          <a:p>
            <a:pPr marL="342900" indent="-342900" eaLnBrk="1" hangingPunct="1">
              <a:buClr>
                <a:srgbClr val="F39071"/>
              </a:buClr>
              <a:buFont typeface="Arial" panose="020B0604020202020204" pitchFamily="34" charset="0"/>
              <a:buChar char="•"/>
            </a:pPr>
            <a:r>
              <a:rPr lang="en-US" altLang="en-US" sz="2400" dirty="0">
                <a:latin typeface="Montserrat" pitchFamily="2" charset="77"/>
              </a:rPr>
              <a:t>  CCS and Otway Project</a:t>
            </a:r>
          </a:p>
          <a:p>
            <a:pPr marL="457200" lvl="1" indent="0" eaLnBrk="1" hangingPunct="1">
              <a:buNone/>
            </a:pPr>
            <a:r>
              <a:rPr lang="en-US" altLang="en-US" dirty="0">
                <a:solidFill>
                  <a:srgbClr val="F39071"/>
                </a:solidFill>
                <a:latin typeface="Montserrat" pitchFamily="2" charset="77"/>
              </a:rPr>
              <a:t>	</a:t>
            </a:r>
            <a:r>
              <a:rPr lang="en-US" altLang="en-US" dirty="0">
                <a:solidFill>
                  <a:srgbClr val="F39071"/>
                </a:solidFill>
                <a:latin typeface="Montserrat" pitchFamily="2" charset="77"/>
                <a:hlinkClick r:id="rId7">
                  <a:extLst>
                    <a:ext uri="{A12FA001-AC4F-418D-AE19-62706E023703}">
                      <ahyp:hlinkClr xmlns:ahyp="http://schemas.microsoft.com/office/drawing/2018/hyperlinkcolor" val="tx"/>
                    </a:ext>
                  </a:extLst>
                </a:hlinkClick>
              </a:rPr>
              <a:t>http://www.CO2CRC.com.au</a:t>
            </a:r>
            <a:r>
              <a:rPr lang="en-US" altLang="en-US" dirty="0">
                <a:solidFill>
                  <a:srgbClr val="F39071"/>
                </a:solidFill>
                <a:latin typeface="Montserrat" pitchFamily="2" charset="77"/>
              </a:rPr>
              <a:t> </a:t>
            </a:r>
            <a:endParaRPr lang="en-AU" dirty="0">
              <a:solidFill>
                <a:srgbClr val="F39071"/>
              </a:solidFill>
              <a:latin typeface="Montserrat" pitchFamily="2" charset="77"/>
            </a:endParaRPr>
          </a:p>
        </p:txBody>
      </p:sp>
    </p:spTree>
    <p:extLst>
      <p:ext uri="{BB962C8B-B14F-4D97-AF65-F5344CB8AC3E}">
        <p14:creationId xmlns:p14="http://schemas.microsoft.com/office/powerpoint/2010/main" val="30001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D69236E-123A-2CED-74B5-A560436F7226}"/>
              </a:ext>
            </a:extLst>
          </p:cNvPr>
          <p:cNvSpPr txBox="1">
            <a:spLocks/>
          </p:cNvSpPr>
          <p:nvPr/>
        </p:nvSpPr>
        <p:spPr>
          <a:xfrm>
            <a:off x="223837" y="2719136"/>
            <a:ext cx="11606213" cy="433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kern="1200">
                <a:solidFill>
                  <a:schemeClr val="tx1">
                    <a:lumMod val="75000"/>
                    <a:lumOff val="25000"/>
                  </a:schemeClr>
                </a:solidFill>
                <a:latin typeface="Montserra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buClr>
                <a:srgbClr val="F39071"/>
              </a:buClr>
            </a:pPr>
            <a:r>
              <a:rPr lang="en-AU" altLang="en-US" sz="2400" dirty="0"/>
              <a:t>Queensland Resources Council wishes to acknowledge CO</a:t>
            </a:r>
            <a:r>
              <a:rPr lang="en-AU" altLang="en-US" sz="2400" baseline="-25000" dirty="0"/>
              <a:t>2</a:t>
            </a:r>
            <a:r>
              <a:rPr lang="en-AU" altLang="en-US" sz="2400" dirty="0"/>
              <a:t>CRC for the supply of these images</a:t>
            </a:r>
            <a:br>
              <a:rPr lang="en-AU" altLang="en-US" sz="2400" dirty="0"/>
            </a:br>
            <a:r>
              <a:rPr lang="en-AU" altLang="en-US" sz="2400" dirty="0">
                <a:solidFill>
                  <a:srgbClr val="F39071"/>
                </a:solidFill>
                <a:hlinkClick r:id="rId3">
                  <a:extLst>
                    <a:ext uri="{A12FA001-AC4F-418D-AE19-62706E023703}">
                      <ahyp:hlinkClr xmlns:ahyp="http://schemas.microsoft.com/office/drawing/2018/hyperlinkcolor" val="tx"/>
                    </a:ext>
                  </a:extLst>
                </a:hlinkClick>
              </a:rPr>
              <a:t>www.co2crc.com.au</a:t>
            </a:r>
            <a:r>
              <a:rPr lang="en-AU" altLang="en-US" sz="2400" dirty="0">
                <a:solidFill>
                  <a:srgbClr val="F39071"/>
                </a:solidFill>
              </a:rPr>
              <a:t> </a:t>
            </a:r>
            <a:br>
              <a:rPr lang="en-AU" altLang="en-US" sz="2400" dirty="0"/>
            </a:br>
            <a:br>
              <a:rPr lang="en-GB" altLang="en-US" sz="2400" dirty="0"/>
            </a:br>
            <a:r>
              <a:rPr lang="en-GB" altLang="en-US" sz="2400" dirty="0"/>
              <a:t>For more PowerPoints and other educational resources on minerals and energy visit </a:t>
            </a:r>
            <a:r>
              <a:rPr lang="en-GB" altLang="en-US" sz="2400" dirty="0">
                <a:solidFill>
                  <a:srgbClr val="F39071"/>
                </a:solidFill>
                <a:hlinkClick r:id="rId4">
                  <a:extLst>
                    <a:ext uri="{A12FA001-AC4F-418D-AE19-62706E023703}">
                      <ahyp:hlinkClr xmlns:ahyp="http://schemas.microsoft.com/office/drawing/2018/hyperlinkcolor" val="tx"/>
                    </a:ext>
                  </a:extLst>
                </a:hlinkClick>
              </a:rPr>
              <a:t>www.oresomeresources.com</a:t>
            </a:r>
            <a:endParaRPr lang="en-AU" dirty="0">
              <a:solidFill>
                <a:srgbClr val="F39071"/>
              </a:solidFill>
              <a:latin typeface="Montserrat" pitchFamily="2" charset="77"/>
            </a:endParaRPr>
          </a:p>
        </p:txBody>
      </p:sp>
    </p:spTree>
    <p:extLst>
      <p:ext uri="{BB962C8B-B14F-4D97-AF65-F5344CB8AC3E}">
        <p14:creationId xmlns:p14="http://schemas.microsoft.com/office/powerpoint/2010/main" val="2051440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3960</Words>
  <Application>Microsoft Macintosh PowerPoint</Application>
  <PresentationFormat>Widescreen</PresentationFormat>
  <Paragraphs>266</Paragraphs>
  <Slides>24</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Frankish</dc:creator>
  <cp:lastModifiedBy>Laura Tulleners</cp:lastModifiedBy>
  <cp:revision>11</cp:revision>
  <dcterms:created xsi:type="dcterms:W3CDTF">2023-07-14T03:05:52Z</dcterms:created>
  <dcterms:modified xsi:type="dcterms:W3CDTF">2023-10-20T04:11:30Z</dcterms:modified>
</cp:coreProperties>
</file>